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1" r:id="rId3"/>
  </p:sldMasterIdLst>
  <p:notesMasterIdLst>
    <p:notesMasterId r:id="rId115"/>
  </p:notesMasterIdLst>
  <p:sldIdLst>
    <p:sldId id="256" r:id="rId4"/>
    <p:sldId id="257" r:id="rId5"/>
    <p:sldId id="258" r:id="rId6"/>
    <p:sldId id="259" r:id="rId7"/>
    <p:sldId id="260" r:id="rId8"/>
    <p:sldId id="261" r:id="rId9"/>
    <p:sldId id="262" r:id="rId10"/>
    <p:sldId id="263" r:id="rId11"/>
    <p:sldId id="264" r:id="rId12"/>
    <p:sldId id="265" r:id="rId13"/>
    <p:sldId id="266" r:id="rId14"/>
    <p:sldId id="360"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361"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62" r:id="rId50"/>
    <p:sldId id="300" r:id="rId51"/>
    <p:sldId id="301" r:id="rId52"/>
    <p:sldId id="302" r:id="rId53"/>
    <p:sldId id="303" r:id="rId54"/>
    <p:sldId id="304" r:id="rId55"/>
    <p:sldId id="305" r:id="rId56"/>
    <p:sldId id="306" r:id="rId57"/>
    <p:sldId id="363"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64"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65" r:id="rId96"/>
    <p:sldId id="343" r:id="rId97"/>
    <p:sldId id="344" r:id="rId98"/>
    <p:sldId id="345" r:id="rId99"/>
    <p:sldId id="346" r:id="rId100"/>
    <p:sldId id="347" r:id="rId101"/>
    <p:sldId id="348" r:id="rId102"/>
    <p:sldId id="349" r:id="rId103"/>
    <p:sldId id="350" r:id="rId104"/>
    <p:sldId id="351" r:id="rId105"/>
    <p:sldId id="352" r:id="rId106"/>
    <p:sldId id="366" r:id="rId107"/>
    <p:sldId id="353" r:id="rId108"/>
    <p:sldId id="354" r:id="rId109"/>
    <p:sldId id="355" r:id="rId110"/>
    <p:sldId id="356" r:id="rId111"/>
    <p:sldId id="357" r:id="rId112"/>
    <p:sldId id="358" r:id="rId113"/>
    <p:sldId id="359" r:id="rId114"/>
  </p:sldIdLst>
  <p:sldSz cx="13004800" cy="9753600"/>
  <p:notesSz cx="6858000" cy="9144000"/>
  <p:embeddedFontLst>
    <p:embeddedFont>
      <p:font typeface="M PLUS 1p" panose="020B0604020202020204" charset="-128"/>
      <p:regular r:id="rId116"/>
      <p:bold r:id="rId117"/>
    </p:embeddedFont>
    <p:embeddedFont>
      <p:font typeface="Helvetica Neue" panose="020B0604020202020204"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70F19A-9202-469A-B143-801F0828EDE4}" v="1" dt="2021-10-20T01:25:12.641"/>
  </p1510:revLst>
</p1510:revInfo>
</file>

<file path=ppt/tableStyles.xml><?xml version="1.0" encoding="utf-8"?>
<a:tblStyleLst xmlns:a="http://schemas.openxmlformats.org/drawingml/2006/main" def="{85C3F794-08CC-4AFE-8F2F-6A7263608CBC}">
  <a:tblStyle styleId="{85C3F794-08CC-4AFE-8F2F-6A7263608C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A9E5C15-EA57-43DD-8147-8692CE9D5A93}" styleName="Table_1">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3.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font" Target="fonts/font4.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5.fntdata"/><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6.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8B70F19A-9202-469A-B143-801F0828EDE4}"/>
    <pc:docChg chg="undo custSel addSld delSld modSld">
      <pc:chgData name="NGUYEN THE DUC 20194515" userId="32441812-81b6-4178-b027-38d89a7cfb09" providerId="ADAL" clId="{8B70F19A-9202-469A-B143-801F0828EDE4}" dt="2022-02-12T10:00:27.931" v="6736" actId="13926"/>
      <pc:docMkLst>
        <pc:docMk/>
      </pc:docMkLst>
      <pc:sldChg chg="addSp delSp modSp mod">
        <pc:chgData name="NGUYEN THE DUC 20194515" userId="32441812-81b6-4178-b027-38d89a7cfb09" providerId="ADAL" clId="{8B70F19A-9202-469A-B143-801F0828EDE4}" dt="2021-10-20T01:33:21.823" v="1451" actId="20577"/>
        <pc:sldMkLst>
          <pc:docMk/>
          <pc:sldMk cId="0" sldId="289"/>
        </pc:sldMkLst>
        <pc:spChg chg="add del mod">
          <ac:chgData name="NGUYEN THE DUC 20194515" userId="32441812-81b6-4178-b027-38d89a7cfb09" providerId="ADAL" clId="{8B70F19A-9202-469A-B143-801F0828EDE4}" dt="2021-10-20T01:33:21.823" v="1451" actId="20577"/>
          <ac:spMkLst>
            <pc:docMk/>
            <pc:sldMk cId="0" sldId="289"/>
            <ac:spMk id="2" creationId="{5559D85A-A244-4490-BE43-D0289C9AD31A}"/>
          </ac:spMkLst>
        </pc:spChg>
      </pc:sldChg>
      <pc:sldChg chg="addSp modSp mod">
        <pc:chgData name="NGUYEN THE DUC 20194515" userId="32441812-81b6-4178-b027-38d89a7cfb09" providerId="ADAL" clId="{8B70F19A-9202-469A-B143-801F0828EDE4}" dt="2021-10-20T03:16:27.871" v="1897" actId="1076"/>
        <pc:sldMkLst>
          <pc:docMk/>
          <pc:sldMk cId="0" sldId="291"/>
        </pc:sldMkLst>
        <pc:spChg chg="add mod">
          <ac:chgData name="NGUYEN THE DUC 20194515" userId="32441812-81b6-4178-b027-38d89a7cfb09" providerId="ADAL" clId="{8B70F19A-9202-469A-B143-801F0828EDE4}" dt="2021-10-20T03:16:27.871" v="1897" actId="1076"/>
          <ac:spMkLst>
            <pc:docMk/>
            <pc:sldMk cId="0" sldId="291"/>
            <ac:spMk id="5" creationId="{2BFFADFE-66A6-4578-B49E-FC9D3D0EC807}"/>
          </ac:spMkLst>
        </pc:spChg>
        <pc:spChg chg="mod">
          <ac:chgData name="NGUYEN THE DUC 20194515" userId="32441812-81b6-4178-b027-38d89a7cfb09" providerId="ADAL" clId="{8B70F19A-9202-469A-B143-801F0828EDE4}" dt="2021-10-20T03:16:22.792" v="1895" actId="14100"/>
          <ac:spMkLst>
            <pc:docMk/>
            <pc:sldMk cId="0" sldId="291"/>
            <ac:spMk id="527" creationId="{00000000-0000-0000-0000-000000000000}"/>
          </ac:spMkLst>
        </pc:spChg>
      </pc:sldChg>
      <pc:sldChg chg="addSp delSp modSp mod">
        <pc:chgData name="NGUYEN THE DUC 20194515" userId="32441812-81b6-4178-b027-38d89a7cfb09" providerId="ADAL" clId="{8B70F19A-9202-469A-B143-801F0828EDE4}" dt="2021-10-20T03:17:39.881" v="1902" actId="21"/>
        <pc:sldMkLst>
          <pc:docMk/>
          <pc:sldMk cId="0" sldId="297"/>
        </pc:sldMkLst>
        <pc:spChg chg="add del mod">
          <ac:chgData name="NGUYEN THE DUC 20194515" userId="32441812-81b6-4178-b027-38d89a7cfb09" providerId="ADAL" clId="{8B70F19A-9202-469A-B143-801F0828EDE4}" dt="2021-10-20T03:17:39.881" v="1902" actId="21"/>
          <ac:spMkLst>
            <pc:docMk/>
            <pc:sldMk cId="0" sldId="297"/>
            <ac:spMk id="2" creationId="{A041691C-3769-4D73-A216-C455882FBA18}"/>
          </ac:spMkLst>
        </pc:spChg>
        <pc:spChg chg="mod">
          <ac:chgData name="NGUYEN THE DUC 20194515" userId="32441812-81b6-4178-b027-38d89a7cfb09" providerId="ADAL" clId="{8B70F19A-9202-469A-B143-801F0828EDE4}" dt="2021-10-20T03:17:16.800" v="1899" actId="14100"/>
          <ac:spMkLst>
            <pc:docMk/>
            <pc:sldMk cId="0" sldId="297"/>
            <ac:spMk id="571" creationId="{00000000-0000-0000-0000-000000000000}"/>
          </ac:spMkLst>
        </pc:spChg>
      </pc:sldChg>
      <pc:sldChg chg="modSp mod">
        <pc:chgData name="NGUYEN THE DUC 20194515" userId="32441812-81b6-4178-b027-38d89a7cfb09" providerId="ADAL" clId="{8B70F19A-9202-469A-B143-801F0828EDE4}" dt="2022-02-12T09:07:12.151" v="6272" actId="1036"/>
        <pc:sldMkLst>
          <pc:docMk/>
          <pc:sldMk cId="0" sldId="306"/>
        </pc:sldMkLst>
        <pc:spChg chg="mod">
          <ac:chgData name="NGUYEN THE DUC 20194515" userId="32441812-81b6-4178-b027-38d89a7cfb09" providerId="ADAL" clId="{8B70F19A-9202-469A-B143-801F0828EDE4}" dt="2022-02-12T09:07:12.151" v="6272" actId="1036"/>
          <ac:spMkLst>
            <pc:docMk/>
            <pc:sldMk cId="0" sldId="306"/>
            <ac:spMk id="639" creationId="{00000000-0000-0000-0000-000000000000}"/>
          </ac:spMkLst>
        </pc:spChg>
      </pc:sldChg>
      <pc:sldChg chg="modSp mod">
        <pc:chgData name="NGUYEN THE DUC 20194515" userId="32441812-81b6-4178-b027-38d89a7cfb09" providerId="ADAL" clId="{8B70F19A-9202-469A-B143-801F0828EDE4}" dt="2021-10-20T01:25:12.739" v="1100" actId="27636"/>
        <pc:sldMkLst>
          <pc:docMk/>
          <pc:sldMk cId="0" sldId="312"/>
        </pc:sldMkLst>
        <pc:spChg chg="mod">
          <ac:chgData name="NGUYEN THE DUC 20194515" userId="32441812-81b6-4178-b027-38d89a7cfb09" providerId="ADAL" clId="{8B70F19A-9202-469A-B143-801F0828EDE4}" dt="2021-10-20T01:25:12.739" v="1100" actId="27636"/>
          <ac:spMkLst>
            <pc:docMk/>
            <pc:sldMk cId="0" sldId="312"/>
            <ac:spMk id="681" creationId="{00000000-0000-0000-0000-000000000000}"/>
          </ac:spMkLst>
        </pc:spChg>
      </pc:sldChg>
      <pc:sldChg chg="addSp delSp modSp mod">
        <pc:chgData name="NGUYEN THE DUC 20194515" userId="32441812-81b6-4178-b027-38d89a7cfb09" providerId="ADAL" clId="{8B70F19A-9202-469A-B143-801F0828EDE4}" dt="2021-10-20T23:49:18.853" v="4284"/>
        <pc:sldMkLst>
          <pc:docMk/>
          <pc:sldMk cId="0" sldId="313"/>
        </pc:sldMkLst>
        <pc:spChg chg="add del mod">
          <ac:chgData name="NGUYEN THE DUC 20194515" userId="32441812-81b6-4178-b027-38d89a7cfb09" providerId="ADAL" clId="{8B70F19A-9202-469A-B143-801F0828EDE4}" dt="2021-10-20T23:49:18.853" v="4284"/>
          <ac:spMkLst>
            <pc:docMk/>
            <pc:sldMk cId="0" sldId="313"/>
            <ac:spMk id="2" creationId="{A37C5668-2FED-4B51-AE2B-F1392D9B92B2}"/>
          </ac:spMkLst>
        </pc:spChg>
      </pc:sldChg>
      <pc:sldChg chg="addSp modSp mod">
        <pc:chgData name="NGUYEN THE DUC 20194515" userId="32441812-81b6-4178-b027-38d89a7cfb09" providerId="ADAL" clId="{8B70F19A-9202-469A-B143-801F0828EDE4}" dt="2021-10-21T04:35:33.212" v="4585" actId="20577"/>
        <pc:sldMkLst>
          <pc:docMk/>
          <pc:sldMk cId="0" sldId="319"/>
        </pc:sldMkLst>
        <pc:spChg chg="add mod">
          <ac:chgData name="NGUYEN THE DUC 20194515" userId="32441812-81b6-4178-b027-38d89a7cfb09" providerId="ADAL" clId="{8B70F19A-9202-469A-B143-801F0828EDE4}" dt="2021-10-21T04:35:33.212" v="4585" actId="20577"/>
          <ac:spMkLst>
            <pc:docMk/>
            <pc:sldMk cId="0" sldId="319"/>
            <ac:spMk id="2" creationId="{6F1A019C-231B-4E9F-8981-E9569D472A81}"/>
          </ac:spMkLst>
        </pc:spChg>
      </pc:sldChg>
      <pc:sldChg chg="addSp modSp mod">
        <pc:chgData name="NGUYEN THE DUC 20194515" userId="32441812-81b6-4178-b027-38d89a7cfb09" providerId="ADAL" clId="{8B70F19A-9202-469A-B143-801F0828EDE4}" dt="2021-10-21T05:59:52.896" v="6267" actId="20577"/>
        <pc:sldMkLst>
          <pc:docMk/>
          <pc:sldMk cId="0" sldId="327"/>
        </pc:sldMkLst>
        <pc:spChg chg="add mod">
          <ac:chgData name="NGUYEN THE DUC 20194515" userId="32441812-81b6-4178-b027-38d89a7cfb09" providerId="ADAL" clId="{8B70F19A-9202-469A-B143-801F0828EDE4}" dt="2021-10-21T05:59:52.896" v="6267" actId="20577"/>
          <ac:spMkLst>
            <pc:docMk/>
            <pc:sldMk cId="0" sldId="327"/>
            <ac:spMk id="2" creationId="{8F68E3F6-D478-448F-9C48-5CF79C2CE2E7}"/>
          </ac:spMkLst>
        </pc:spChg>
      </pc:sldChg>
      <pc:sldChg chg="addSp modSp mod">
        <pc:chgData name="NGUYEN THE DUC 20194515" userId="32441812-81b6-4178-b027-38d89a7cfb09" providerId="ADAL" clId="{8B70F19A-9202-469A-B143-801F0828EDE4}" dt="2021-10-21T06:00:17.643" v="6271" actId="255"/>
        <pc:sldMkLst>
          <pc:docMk/>
          <pc:sldMk cId="0" sldId="332"/>
        </pc:sldMkLst>
        <pc:spChg chg="add mod">
          <ac:chgData name="NGUYEN THE DUC 20194515" userId="32441812-81b6-4178-b027-38d89a7cfb09" providerId="ADAL" clId="{8B70F19A-9202-469A-B143-801F0828EDE4}" dt="2021-10-21T06:00:17.643" v="6271" actId="255"/>
          <ac:spMkLst>
            <pc:docMk/>
            <pc:sldMk cId="0" sldId="332"/>
            <ac:spMk id="2" creationId="{59B334E9-DB85-4C93-8C9B-4A0A83390935}"/>
          </ac:spMkLst>
        </pc:spChg>
        <pc:spChg chg="mod">
          <ac:chgData name="NGUYEN THE DUC 20194515" userId="32441812-81b6-4178-b027-38d89a7cfb09" providerId="ADAL" clId="{8B70F19A-9202-469A-B143-801F0828EDE4}" dt="2021-10-21T06:00:04.618" v="6269" actId="27636"/>
          <ac:spMkLst>
            <pc:docMk/>
            <pc:sldMk cId="0" sldId="332"/>
            <ac:spMk id="840" creationId="{00000000-0000-0000-0000-000000000000}"/>
          </ac:spMkLst>
        </pc:spChg>
      </pc:sldChg>
      <pc:sldChg chg="modSp mod">
        <pc:chgData name="NGUYEN THE DUC 20194515" userId="32441812-81b6-4178-b027-38d89a7cfb09" providerId="ADAL" clId="{8B70F19A-9202-469A-B143-801F0828EDE4}" dt="2021-10-20T01:25:12.771" v="1101" actId="27636"/>
        <pc:sldMkLst>
          <pc:docMk/>
          <pc:sldMk cId="0" sldId="338"/>
        </pc:sldMkLst>
        <pc:spChg chg="mod">
          <ac:chgData name="NGUYEN THE DUC 20194515" userId="32441812-81b6-4178-b027-38d89a7cfb09" providerId="ADAL" clId="{8B70F19A-9202-469A-B143-801F0828EDE4}" dt="2021-10-20T01:25:12.771" v="1101" actId="27636"/>
          <ac:spMkLst>
            <pc:docMk/>
            <pc:sldMk cId="0" sldId="338"/>
            <ac:spMk id="882" creationId="{00000000-0000-0000-0000-000000000000}"/>
          </ac:spMkLst>
        </pc:spChg>
      </pc:sldChg>
      <pc:sldChg chg="modSp mod">
        <pc:chgData name="NGUYEN THE DUC 20194515" userId="32441812-81b6-4178-b027-38d89a7cfb09" providerId="ADAL" clId="{8B70F19A-9202-469A-B143-801F0828EDE4}" dt="2022-02-12T09:38:07.537" v="6609" actId="20577"/>
        <pc:sldMkLst>
          <pc:docMk/>
          <pc:sldMk cId="0" sldId="350"/>
        </pc:sldMkLst>
        <pc:graphicFrameChg chg="mod modGraphic">
          <ac:chgData name="NGUYEN THE DUC 20194515" userId="32441812-81b6-4178-b027-38d89a7cfb09" providerId="ADAL" clId="{8B70F19A-9202-469A-B143-801F0828EDE4}" dt="2022-02-12T09:38:07.537" v="6609" actId="20577"/>
          <ac:graphicFrameMkLst>
            <pc:docMk/>
            <pc:sldMk cId="0" sldId="350"/>
            <ac:graphicFrameMk id="982" creationId="{00000000-0000-0000-0000-000000000000}"/>
          </ac:graphicFrameMkLst>
        </pc:graphicFrameChg>
        <pc:graphicFrameChg chg="modGraphic">
          <ac:chgData name="NGUYEN THE DUC 20194515" userId="32441812-81b6-4178-b027-38d89a7cfb09" providerId="ADAL" clId="{8B70F19A-9202-469A-B143-801F0828EDE4}" dt="2022-02-12T09:36:46.594" v="6594" actId="20577"/>
          <ac:graphicFrameMkLst>
            <pc:docMk/>
            <pc:sldMk cId="0" sldId="350"/>
            <ac:graphicFrameMk id="984" creationId="{00000000-0000-0000-0000-000000000000}"/>
          </ac:graphicFrameMkLst>
        </pc:graphicFrameChg>
      </pc:sldChg>
      <pc:sldChg chg="modSp mod">
        <pc:chgData name="NGUYEN THE DUC 20194515" userId="32441812-81b6-4178-b027-38d89a7cfb09" providerId="ADAL" clId="{8B70F19A-9202-469A-B143-801F0828EDE4}" dt="2022-02-12T09:51:18.001" v="6725" actId="20577"/>
        <pc:sldMkLst>
          <pc:docMk/>
          <pc:sldMk cId="0" sldId="351"/>
        </pc:sldMkLst>
        <pc:graphicFrameChg chg="mod modGraphic">
          <ac:chgData name="NGUYEN THE DUC 20194515" userId="32441812-81b6-4178-b027-38d89a7cfb09" providerId="ADAL" clId="{8B70F19A-9202-469A-B143-801F0828EDE4}" dt="2022-02-12T09:50:26.346" v="6697"/>
          <ac:graphicFrameMkLst>
            <pc:docMk/>
            <pc:sldMk cId="0" sldId="351"/>
            <ac:graphicFrameMk id="990" creationId="{00000000-0000-0000-0000-000000000000}"/>
          </ac:graphicFrameMkLst>
        </pc:graphicFrameChg>
        <pc:graphicFrameChg chg="mod modGraphic">
          <ac:chgData name="NGUYEN THE DUC 20194515" userId="32441812-81b6-4178-b027-38d89a7cfb09" providerId="ADAL" clId="{8B70F19A-9202-469A-B143-801F0828EDE4}" dt="2022-02-12T09:51:18.001" v="6725" actId="20577"/>
          <ac:graphicFrameMkLst>
            <pc:docMk/>
            <pc:sldMk cId="0" sldId="351"/>
            <ac:graphicFrameMk id="992" creationId="{00000000-0000-0000-0000-000000000000}"/>
          </ac:graphicFrameMkLst>
        </pc:graphicFrameChg>
      </pc:sldChg>
      <pc:sldChg chg="modSp mod">
        <pc:chgData name="NGUYEN THE DUC 20194515" userId="32441812-81b6-4178-b027-38d89a7cfb09" providerId="ADAL" clId="{8B70F19A-9202-469A-B143-801F0828EDE4}" dt="2022-02-12T09:57:01.493" v="6732" actId="13926"/>
        <pc:sldMkLst>
          <pc:docMk/>
          <pc:sldMk cId="0" sldId="354"/>
        </pc:sldMkLst>
        <pc:spChg chg="mod">
          <ac:chgData name="NGUYEN THE DUC 20194515" userId="32441812-81b6-4178-b027-38d89a7cfb09" providerId="ADAL" clId="{8B70F19A-9202-469A-B143-801F0828EDE4}" dt="2022-02-12T09:57:01.493" v="6732" actId="13926"/>
          <ac:spMkLst>
            <pc:docMk/>
            <pc:sldMk cId="0" sldId="354"/>
            <ac:spMk id="1012" creationId="{00000000-0000-0000-0000-000000000000}"/>
          </ac:spMkLst>
        </pc:spChg>
      </pc:sldChg>
      <pc:sldChg chg="modSp mod">
        <pc:chgData name="NGUYEN THE DUC 20194515" userId="32441812-81b6-4178-b027-38d89a7cfb09" providerId="ADAL" clId="{8B70F19A-9202-469A-B143-801F0828EDE4}" dt="2022-02-12T09:57:15.322" v="6733" actId="13926"/>
        <pc:sldMkLst>
          <pc:docMk/>
          <pc:sldMk cId="0" sldId="355"/>
        </pc:sldMkLst>
        <pc:spChg chg="mod">
          <ac:chgData name="NGUYEN THE DUC 20194515" userId="32441812-81b6-4178-b027-38d89a7cfb09" providerId="ADAL" clId="{8B70F19A-9202-469A-B143-801F0828EDE4}" dt="2022-02-12T09:57:15.322" v="6733" actId="13926"/>
          <ac:spMkLst>
            <pc:docMk/>
            <pc:sldMk cId="0" sldId="355"/>
            <ac:spMk id="1019" creationId="{00000000-0000-0000-0000-000000000000}"/>
          </ac:spMkLst>
        </pc:spChg>
      </pc:sldChg>
      <pc:sldChg chg="modSp mod">
        <pc:chgData name="NGUYEN THE DUC 20194515" userId="32441812-81b6-4178-b027-38d89a7cfb09" providerId="ADAL" clId="{8B70F19A-9202-469A-B143-801F0828EDE4}" dt="2022-02-12T09:57:48.907" v="6734" actId="13926"/>
        <pc:sldMkLst>
          <pc:docMk/>
          <pc:sldMk cId="0" sldId="356"/>
        </pc:sldMkLst>
        <pc:spChg chg="mod">
          <ac:chgData name="NGUYEN THE DUC 20194515" userId="32441812-81b6-4178-b027-38d89a7cfb09" providerId="ADAL" clId="{8B70F19A-9202-469A-B143-801F0828EDE4}" dt="2022-02-12T09:57:48.907" v="6734" actId="13926"/>
          <ac:spMkLst>
            <pc:docMk/>
            <pc:sldMk cId="0" sldId="356"/>
            <ac:spMk id="1026" creationId="{00000000-0000-0000-0000-000000000000}"/>
          </ac:spMkLst>
        </pc:spChg>
      </pc:sldChg>
      <pc:sldChg chg="modSp mod">
        <pc:chgData name="NGUYEN THE DUC 20194515" userId="32441812-81b6-4178-b027-38d89a7cfb09" providerId="ADAL" clId="{8B70F19A-9202-469A-B143-801F0828EDE4}" dt="2022-02-12T09:58:56.951" v="6735" actId="13926"/>
        <pc:sldMkLst>
          <pc:docMk/>
          <pc:sldMk cId="0" sldId="357"/>
        </pc:sldMkLst>
        <pc:spChg chg="mod">
          <ac:chgData name="NGUYEN THE DUC 20194515" userId="32441812-81b6-4178-b027-38d89a7cfb09" providerId="ADAL" clId="{8B70F19A-9202-469A-B143-801F0828EDE4}" dt="2022-02-12T09:58:56.951" v="6735" actId="13926"/>
          <ac:spMkLst>
            <pc:docMk/>
            <pc:sldMk cId="0" sldId="357"/>
            <ac:spMk id="1033" creationId="{00000000-0000-0000-0000-000000000000}"/>
          </ac:spMkLst>
        </pc:spChg>
      </pc:sldChg>
      <pc:sldChg chg="modSp mod">
        <pc:chgData name="NGUYEN THE DUC 20194515" userId="32441812-81b6-4178-b027-38d89a7cfb09" providerId="ADAL" clId="{8B70F19A-9202-469A-B143-801F0828EDE4}" dt="2022-02-12T10:00:27.931" v="6736" actId="13926"/>
        <pc:sldMkLst>
          <pc:docMk/>
          <pc:sldMk cId="0" sldId="358"/>
        </pc:sldMkLst>
        <pc:spChg chg="mod">
          <ac:chgData name="NGUYEN THE DUC 20194515" userId="32441812-81b6-4178-b027-38d89a7cfb09" providerId="ADAL" clId="{8B70F19A-9202-469A-B143-801F0828EDE4}" dt="2022-02-12T10:00:27.931" v="6736" actId="13926"/>
          <ac:spMkLst>
            <pc:docMk/>
            <pc:sldMk cId="0" sldId="358"/>
            <ac:spMk id="1040" creationId="{00000000-0000-0000-0000-000000000000}"/>
          </ac:spMkLst>
        </pc:spChg>
      </pc:sldChg>
      <pc:sldChg chg="modSp new mod">
        <pc:chgData name="NGUYEN THE DUC 20194515" userId="32441812-81b6-4178-b027-38d89a7cfb09" providerId="ADAL" clId="{8B70F19A-9202-469A-B143-801F0828EDE4}" dt="2021-10-20T01:15:45.070" v="678" actId="1076"/>
        <pc:sldMkLst>
          <pc:docMk/>
          <pc:sldMk cId="437429743" sldId="360"/>
        </pc:sldMkLst>
        <pc:spChg chg="mod">
          <ac:chgData name="NGUYEN THE DUC 20194515" userId="32441812-81b6-4178-b027-38d89a7cfb09" providerId="ADAL" clId="{8B70F19A-9202-469A-B143-801F0828EDE4}" dt="2021-10-20T01:15:45.070" v="678" actId="1076"/>
          <ac:spMkLst>
            <pc:docMk/>
            <pc:sldMk cId="437429743" sldId="360"/>
            <ac:spMk id="2" creationId="{7E379521-A0B8-4E81-BE0F-6CEDCCF93B7F}"/>
          </ac:spMkLst>
        </pc:spChg>
      </pc:sldChg>
      <pc:sldChg chg="modSp new mod">
        <pc:chgData name="NGUYEN THE DUC 20194515" userId="32441812-81b6-4178-b027-38d89a7cfb09" providerId="ADAL" clId="{8B70F19A-9202-469A-B143-801F0828EDE4}" dt="2021-10-20T01:26:59.557" v="1244" actId="20577"/>
        <pc:sldMkLst>
          <pc:docMk/>
          <pc:sldMk cId="1365262696" sldId="361"/>
        </pc:sldMkLst>
        <pc:spChg chg="mod">
          <ac:chgData name="NGUYEN THE DUC 20194515" userId="32441812-81b6-4178-b027-38d89a7cfb09" providerId="ADAL" clId="{8B70F19A-9202-469A-B143-801F0828EDE4}" dt="2021-10-20T01:26:59.557" v="1244" actId="20577"/>
          <ac:spMkLst>
            <pc:docMk/>
            <pc:sldMk cId="1365262696" sldId="361"/>
            <ac:spMk id="2" creationId="{160D31D8-E152-4120-B7AF-B5926AAB5BE1}"/>
          </ac:spMkLst>
        </pc:spChg>
      </pc:sldChg>
      <pc:sldChg chg="addSp delSp modSp new mod">
        <pc:chgData name="NGUYEN THE DUC 20194515" userId="32441812-81b6-4178-b027-38d89a7cfb09" providerId="ADAL" clId="{8B70F19A-9202-469A-B143-801F0828EDE4}" dt="2021-10-20T04:51:51.056" v="2859" actId="20577"/>
        <pc:sldMkLst>
          <pc:docMk/>
          <pc:sldMk cId="689512032" sldId="362"/>
        </pc:sldMkLst>
        <pc:spChg chg="del">
          <ac:chgData name="NGUYEN THE DUC 20194515" userId="32441812-81b6-4178-b027-38d89a7cfb09" providerId="ADAL" clId="{8B70F19A-9202-469A-B143-801F0828EDE4}" dt="2021-10-20T03:17:54.153" v="1904" actId="478"/>
          <ac:spMkLst>
            <pc:docMk/>
            <pc:sldMk cId="689512032" sldId="362"/>
            <ac:spMk id="2" creationId="{928A00B0-2BDE-46BE-B5F7-C4B018337542}"/>
          </ac:spMkLst>
        </pc:spChg>
        <pc:graphicFrameChg chg="add mod modGraphic">
          <ac:chgData name="NGUYEN THE DUC 20194515" userId="32441812-81b6-4178-b027-38d89a7cfb09" providerId="ADAL" clId="{8B70F19A-9202-469A-B143-801F0828EDE4}" dt="2021-10-20T04:51:51.056" v="2859" actId="20577"/>
          <ac:graphicFrameMkLst>
            <pc:docMk/>
            <pc:sldMk cId="689512032" sldId="362"/>
            <ac:graphicFrameMk id="3" creationId="{10E072B1-C0B0-418D-9009-83A49E3A3BC3}"/>
          </ac:graphicFrameMkLst>
        </pc:graphicFrameChg>
      </pc:sldChg>
      <pc:sldChg chg="addSp delSp modSp new del mod">
        <pc:chgData name="NGUYEN THE DUC 20194515" userId="32441812-81b6-4178-b027-38d89a7cfb09" providerId="ADAL" clId="{8B70F19A-9202-469A-B143-801F0828EDE4}" dt="2021-10-20T03:16:30.049" v="1898" actId="47"/>
        <pc:sldMkLst>
          <pc:docMk/>
          <pc:sldMk cId="3542214928" sldId="362"/>
        </pc:sldMkLst>
        <pc:spChg chg="add del mod">
          <ac:chgData name="NGUYEN THE DUC 20194515" userId="32441812-81b6-4178-b027-38d89a7cfb09" providerId="ADAL" clId="{8B70F19A-9202-469A-B143-801F0828EDE4}" dt="2021-10-20T03:16:16.991" v="1894" actId="21"/>
          <ac:spMkLst>
            <pc:docMk/>
            <pc:sldMk cId="3542214928" sldId="362"/>
            <ac:spMk id="2" creationId="{547E8153-5FB1-40D8-9CD4-ADC9C27B4E95}"/>
          </ac:spMkLst>
        </pc:spChg>
        <pc:spChg chg="add del mod">
          <ac:chgData name="NGUYEN THE DUC 20194515" userId="32441812-81b6-4178-b027-38d89a7cfb09" providerId="ADAL" clId="{8B70F19A-9202-469A-B143-801F0828EDE4}" dt="2021-10-20T03:16:14.177" v="1893" actId="21"/>
          <ac:spMkLst>
            <pc:docMk/>
            <pc:sldMk cId="3542214928" sldId="362"/>
            <ac:spMk id="4" creationId="{A4D1206C-555A-4FFD-B4EF-51B053AB6787}"/>
          </ac:spMkLst>
        </pc:spChg>
        <pc:spChg chg="add mod">
          <ac:chgData name="NGUYEN THE DUC 20194515" userId="32441812-81b6-4178-b027-38d89a7cfb09" providerId="ADAL" clId="{8B70F19A-9202-469A-B143-801F0828EDE4}" dt="2021-10-20T03:16:16.991" v="1894" actId="21"/>
          <ac:spMkLst>
            <pc:docMk/>
            <pc:sldMk cId="3542214928" sldId="362"/>
            <ac:spMk id="6" creationId="{30D6326F-E557-4A84-A903-506C953EE616}"/>
          </ac:spMkLst>
        </pc:spChg>
      </pc:sldChg>
      <pc:sldChg chg="addSp delSp modSp new mod">
        <pc:chgData name="NGUYEN THE DUC 20194515" userId="32441812-81b6-4178-b027-38d89a7cfb09" providerId="ADAL" clId="{8B70F19A-9202-469A-B143-801F0828EDE4}" dt="2021-10-20T23:48:18.450" v="4280" actId="20577"/>
        <pc:sldMkLst>
          <pc:docMk/>
          <pc:sldMk cId="3223410936" sldId="363"/>
        </pc:sldMkLst>
        <pc:spChg chg="add del mod">
          <ac:chgData name="NGUYEN THE DUC 20194515" userId="32441812-81b6-4178-b027-38d89a7cfb09" providerId="ADAL" clId="{8B70F19A-9202-469A-B143-801F0828EDE4}" dt="2021-10-20T23:48:18.450" v="4280" actId="20577"/>
          <ac:spMkLst>
            <pc:docMk/>
            <pc:sldMk cId="3223410936" sldId="363"/>
            <ac:spMk id="2" creationId="{FD7C4089-C7B3-48EE-A090-6530D87F55C7}"/>
          </ac:spMkLst>
        </pc:spChg>
      </pc:sldChg>
      <pc:sldChg chg="modSp new mod">
        <pc:chgData name="NGUYEN THE DUC 20194515" userId="32441812-81b6-4178-b027-38d89a7cfb09" providerId="ADAL" clId="{8B70F19A-9202-469A-B143-801F0828EDE4}" dt="2021-10-21T05:51:50.929" v="5400" actId="14100"/>
        <pc:sldMkLst>
          <pc:docMk/>
          <pc:sldMk cId="1687571158" sldId="364"/>
        </pc:sldMkLst>
        <pc:spChg chg="mod">
          <ac:chgData name="NGUYEN THE DUC 20194515" userId="32441812-81b6-4178-b027-38d89a7cfb09" providerId="ADAL" clId="{8B70F19A-9202-469A-B143-801F0828EDE4}" dt="2021-10-21T05:51:50.929" v="5400" actId="14100"/>
          <ac:spMkLst>
            <pc:docMk/>
            <pc:sldMk cId="1687571158" sldId="364"/>
            <ac:spMk id="2" creationId="{D9AD8DBB-AD28-46DA-B48C-9CEFD42B4A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b4f6426c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eb4f6426c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f4e470c217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5" name="Google Shape;1015;gf4e470c217_0_1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cb20f4ae60_1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2" name="Google Shape;1022;gcb20f4ae60_1_2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cb20f4ae60_1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9" name="Google Shape;1029;gcb20f4ae60_1_2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cb20f4ae60_1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6" name="Google Shape;1036;gcb20f4ae60_1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f917dd88f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gef917dd88f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dac3fbf83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gedac3fbf83_0_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dac3fbf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edac3fbf83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dac3fbf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edac3fbf83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dac3fbf83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gedac3fbf83_1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dac3fbf83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edac3fbf83_1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dac3fbf83_1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 name="Google Shape;371;gedac3fbf83_1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dac3fbf83_1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 name="Google Shape;378;gedac3fbf83_1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4e470c21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gf4e470c21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27c349e55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f27c349e55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edac3fbf83_1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gedac3fbf83_1_1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dac3fbf83_1_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gedac3fbf83_1_2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dac3fbf83_1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gedac3fbf83_1_2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dac3fbf83_1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gedac3fbf83_1_2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dac3fbf83_1_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0" name="Google Shape;430;gedac3fbf83_1_2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dac3fbf83_1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edac3fbf83_1_3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dac3fbf83_1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gedac3fbf83_1_3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edac3fbf83_1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gedac3fbf83_1_3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dac3fbf83_1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gedac3fbf83_1_3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dac3fbf83_1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gedac3fbf83_1_3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27c349e55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gf27c349e55_0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dac3fbf83_1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gedac3fbf83_1_3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dac3fbf83_1_3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2" name="Google Shape;482;gedac3fbf83_1_3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dac3fbf83_1_3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gedac3fbf83_1_3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dac3fbf83_1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edac3fbf83_1_3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edac3fbf83_1_3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edac3fbf83_1_3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dac3fbf83_1_4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6" name="Google Shape;516;gedac3fbf83_1_4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dac3fbf83_1_4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3" name="Google Shape;523;gedac3fbf83_1_4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dac3fbf83_1_4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edac3fbf83_1_4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edac3fbf83_1_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gedac3fbf83_1_4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dac3fbf83_1_4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gedac3fbf83_1_4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fcc17c3a3_0_1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efcc17c3a3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dac3fbf83_1_4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gedac3fbf83_1_4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edac3fbf83_1_4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gedac3fbf83_1_4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dac3fbf83_1_5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7" name="Google Shape;567;gedac3fbf83_1_5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dac3fbf83_1_5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gedac3fbf83_1_5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edac3fbf83_1_4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4" name="Google Shape;584;gedac3fbf83_1_4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edb7c5336b_2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gedb7c5336b_2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edb7c5336b_2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gedb7c5336b_2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db7c5336b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gedb7c5336b_2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edb7c5336b_2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gedb7c5336b_2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edb7c5336b_3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0" name="Google Shape;620;gedb7c5336b_3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4f6426c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eb4f6426c2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db7c5336b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edb7c5336b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ef917dd88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ef917dd88f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4e470c217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gf4e470c217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dac3fbf83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gedac3fbf83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f21ab8676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7" name="Google Shape;657;gf21ab8676d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21ab8676d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4" name="Google Shape;664;gf21ab8676d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dac3fbf83_0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gedac3fbf83_0_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dac3fbf83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gedac3fbf83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edac3fbf83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edac3fbf83_0_1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dc1132cf6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4" name="Google Shape;694;gedc1132cf6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4ee030aca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gf4ee030aca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dc1132cf6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gedc1132cf6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f4e470c217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4" name="Google Shape;714;gf4e470c217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edc1132cf6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gedc1132cf6_0_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edc1132cf6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1" name="Google Shape;731;gedc1132cf6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f27c349e55_0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gf27c349e55_0_1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edc1132cf6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8" name="Google Shape;748;gedc1132cf6_0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f917dd88f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5" name="Google Shape;755;gef917dd88f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cb20f4ae60_1_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3" name="Google Shape;763;gcb20f4ae60_1_2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cb20f4ae60_1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1" name="Google Shape;771;gcb20f4ae60_1_3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cb20f4ae60_1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8" name="Google Shape;778;gcb20f4ae60_1_3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fcc17c3a3_0_3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efcc17c3a3_0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cb20f4ae60_1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5" name="Google Shape;785;gcb20f4ae60_1_3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cb20f4ae60_1_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2" name="Google Shape;792;gcb20f4ae60_1_3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ef917dd88f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0" name="Google Shape;800;gef917dd88f_1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cb20f4ae60_1_3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7" name="Google Shape;807;gcb20f4ae60_1_3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cb20f4ae60_1_3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5" name="Google Shape;815;gcb20f4ae60_1_3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b20f4ae60_1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2" name="Google Shape;822;gcb20f4ae60_1_3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cb20f4ae60_1_4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9" name="Google Shape;829;gcb20f4ae60_1_4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c07a1d8e6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gec07a1d8e6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dc1132cf6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3" name="Google Shape;843;gedc1132cf6_0_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edc1132cf6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1" name="Google Shape;851;gedc1132cf6_0_1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fcc17c3a3_0_4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gefcc17c3a3_0_4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edc1132cf6_0_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8" name="Google Shape;858;gedc1132cf6_0_1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edc1132cf6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gedc1132cf6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edc1132cf6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2" name="Google Shape;872;gedc1132cf6_0_1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c1132cf6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0" name="Google Shape;880;gedc1132cf6_0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edc1132cf6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gedc1132cf6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c1132cf6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5" name="Google Shape;895;gedc1132cf6_0_2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edc1132cf6_0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4" name="Google Shape;904;gedc1132cf6_0_2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edac3fbf83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8" name="Google Shape;918;gedac3fbf83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f11520545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6" name="Google Shape;926;gf11520545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11520545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4" name="Google Shape;934;gf11520545c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fcc17c3a3_0_4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efcc17c3a3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f11520545c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2" name="Google Shape;942;gf11520545c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f11520545c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0" name="Google Shape;950;gf11520545c_0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f11520545c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8" name="Google Shape;958;gf11520545c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cb20f4ae60_1_4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6" name="Google Shape;966;gcb20f4ae60_1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db7c5336b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gedb7c5336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f27c349e55_0_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gf27c349e55_0_2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cb20f4ae60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7" name="Google Shape;987;gcb20f4ae60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27c09f0e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5" name="Google Shape;995;gf27c09f0e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solidFill>
                  <a:schemeClr val="dk1"/>
                </a:solidFill>
                <a:latin typeface="Arial"/>
                <a:ea typeface="Arial"/>
                <a:cs typeface="Arial"/>
                <a:sym typeface="Arial"/>
              </a:rPr>
              <a:t>TCP/IP階層モデルの各層の名前と対応するプロトコルを覚えておこう</a:t>
            </a:r>
            <a:endParaRPr sz="1200">
              <a:solidFill>
                <a:schemeClr val="dk1"/>
              </a:solidFill>
              <a:latin typeface="Arial"/>
              <a:ea typeface="Arial"/>
              <a:cs typeface="Arial"/>
              <a:sym typeface="Arial"/>
            </a:endParaRPr>
          </a:p>
          <a:p>
            <a:pPr marL="0" lvl="0" indent="0" algn="l" rtl="0">
              <a:lnSpc>
                <a:spcPct val="125000"/>
              </a:lnSpc>
              <a:spcBef>
                <a:spcPts val="0"/>
              </a:spcBef>
              <a:spcAft>
                <a:spcPts val="0"/>
              </a:spcAft>
              <a:buNone/>
            </a:pPr>
            <a:endParaRPr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db7c5336b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2" name="Google Shape;1002;gedb7c5336b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eed1d8f005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8" name="Google Shape;1008;geed1d8f005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66" name="Google Shape;66;p11"/>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7" name="Google Shape;67;p11"/>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8" name="Google Shape;68;p11"/>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69" name="Google Shape;69;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8" name="Google Shape;78;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79" name="Google Shape;79;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0" name="Google Shape;80;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1" name="Google Shape;81;p13"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82" name="Google Shape;82;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3" name="Google Shape;83;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84"/>
        <p:cNvGrpSpPr/>
        <p:nvPr/>
      </p:nvGrpSpPr>
      <p:grpSpPr>
        <a:xfrm>
          <a:off x="0" y="0"/>
          <a:ext cx="0" cy="0"/>
          <a:chOff x="0" y="0"/>
          <a:chExt cx="0" cy="0"/>
        </a:xfrm>
      </p:grpSpPr>
      <p:sp>
        <p:nvSpPr>
          <p:cNvPr id="85" name="Google Shape;85;p14"/>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86"/>
        <p:cNvGrpSpPr/>
        <p:nvPr/>
      </p:nvGrpSpPr>
      <p:grpSpPr>
        <a:xfrm>
          <a:off x="0" y="0"/>
          <a:ext cx="0" cy="0"/>
          <a:chOff x="0" y="0"/>
          <a:chExt cx="0" cy="0"/>
        </a:xfrm>
      </p:grpSpPr>
      <p:pic>
        <p:nvPicPr>
          <p:cNvPr id="87" name="Google Shape;87;p15"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8" name="Google Shape;88;p15"/>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9" name="Google Shape;89;p1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0" name="Google Shape;90;p1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1" name="Google Shape;91;p1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4" name="Google Shape;94;p1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5" name="Google Shape;95;p1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6" name="Google Shape;96;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97" name="Google Shape;97;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8"/>
        <p:cNvGrpSpPr/>
        <p:nvPr/>
      </p:nvGrpSpPr>
      <p:grpSpPr>
        <a:xfrm>
          <a:off x="0" y="0"/>
          <a:ext cx="0" cy="0"/>
          <a:chOff x="0" y="0"/>
          <a:chExt cx="0" cy="0"/>
        </a:xfrm>
      </p:grpSpPr>
      <p:sp>
        <p:nvSpPr>
          <p:cNvPr id="99" name="Google Shape;99;p1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0" name="Google Shape;100;p1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1" name="Google Shape;101;p1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2" name="Google Shape;102;p1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5" name="Google Shape;105;p1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6" name="Google Shape;106;p1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7" name="Google Shape;107;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8" name="Google Shape;108;p1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4" name="Google Shape;114;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15" name="Google Shape;115;p2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6" name="Google Shape;116;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7" name="Google Shape;117;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18"/>
        <p:cNvGrpSpPr/>
        <p:nvPr/>
      </p:nvGrpSpPr>
      <p:grpSpPr>
        <a:xfrm>
          <a:off x="0" y="0"/>
          <a:ext cx="0" cy="0"/>
          <a:chOff x="0" y="0"/>
          <a:chExt cx="0" cy="0"/>
        </a:xfrm>
      </p:grpSpPr>
      <p:sp>
        <p:nvSpPr>
          <p:cNvPr id="119" name="Google Shape;119;p2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0" name="Google Shape;120;p2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1" name="Google Shape;121;p2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2" name="Google Shape;122;p2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23"/>
        <p:cNvGrpSpPr/>
        <p:nvPr/>
      </p:nvGrpSpPr>
      <p:grpSpPr>
        <a:xfrm>
          <a:off x="0" y="0"/>
          <a:ext cx="0" cy="0"/>
          <a:chOff x="0" y="0"/>
          <a:chExt cx="0" cy="0"/>
        </a:xfrm>
      </p:grpSpPr>
      <p:sp>
        <p:nvSpPr>
          <p:cNvPr id="124" name="Google Shape;124;p22"/>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5" name="Google Shape;125;p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6" name="Google Shape;126;p2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7" name="Google Shape;127;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8" name="Google Shape;128;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9" name="Google Shape;129;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2" name="Google Shape;132;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3" name="Google Shape;133;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6" name="Google Shape;136;p2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7" name="Google Shape;137;p2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8" name="Google Shape;138;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9" name="Google Shape;139;p2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40"/>
        <p:cNvGrpSpPr/>
        <p:nvPr/>
      </p:nvGrpSpPr>
      <p:grpSpPr>
        <a:xfrm>
          <a:off x="0" y="0"/>
          <a:ext cx="0" cy="0"/>
          <a:chOff x="0" y="0"/>
          <a:chExt cx="0" cy="0"/>
        </a:xfrm>
      </p:grpSpPr>
      <p:sp>
        <p:nvSpPr>
          <p:cNvPr id="141" name="Google Shape;141;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2" name="Google Shape;142;p25"/>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3" name="Google Shape;143;p25"/>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4" name="Google Shape;144;p25"/>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5" name="Google Shape;145;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46"/>
        <p:cNvGrpSpPr/>
        <p:nvPr/>
      </p:nvGrpSpPr>
      <p:grpSpPr>
        <a:xfrm>
          <a:off x="0" y="0"/>
          <a:ext cx="0" cy="0"/>
          <a:chOff x="0" y="0"/>
          <a:chExt cx="0" cy="0"/>
        </a:xfrm>
      </p:grpSpPr>
      <p:sp>
        <p:nvSpPr>
          <p:cNvPr id="147" name="Google Shape;147;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9" name="Google Shape;149;p2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0" name="Google Shape;150;p2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1" name="Google Shape;151;p2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2" name="Google Shape;152;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53"/>
        <p:cNvGrpSpPr/>
        <p:nvPr/>
      </p:nvGrpSpPr>
      <p:grpSpPr>
        <a:xfrm>
          <a:off x="0" y="0"/>
          <a:ext cx="0" cy="0"/>
          <a:chOff x="0" y="0"/>
          <a:chExt cx="0" cy="0"/>
        </a:xfrm>
      </p:grpSpPr>
      <p:sp>
        <p:nvSpPr>
          <p:cNvPr id="154" name="Google Shape;154;p27"/>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5" name="Google Shape;155;p27"/>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6" name="Google Shape;156;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7" name="Google Shape;157;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58"/>
        <p:cNvGrpSpPr/>
        <p:nvPr/>
      </p:nvGrpSpPr>
      <p:grpSpPr>
        <a:xfrm>
          <a:off x="0" y="0"/>
          <a:ext cx="0" cy="0"/>
          <a:chOff x="0" y="0"/>
          <a:chExt cx="0" cy="0"/>
        </a:xfrm>
      </p:grpSpPr>
      <p:sp>
        <p:nvSpPr>
          <p:cNvPr id="159" name="Google Shape;159;p28"/>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0" name="Google Shape;160;p2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8"/>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2" name="Google Shape;162;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3" name="Google Shape;163;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4" name="Google Shape;164;p2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65"/>
        <p:cNvGrpSpPr/>
        <p:nvPr/>
      </p:nvGrpSpPr>
      <p:grpSpPr>
        <a:xfrm>
          <a:off x="0" y="0"/>
          <a:ext cx="0" cy="0"/>
          <a:chOff x="0" y="0"/>
          <a:chExt cx="0" cy="0"/>
        </a:xfrm>
      </p:grpSpPr>
      <p:sp>
        <p:nvSpPr>
          <p:cNvPr id="166" name="Google Shape;166;p29"/>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7" name="Google Shape;167;p2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8" name="Google Shape;168;p2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9" name="Google Shape;169;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71" name="Google Shape;171;p2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2" name="Google Shape;172;p29"/>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73"/>
        <p:cNvGrpSpPr/>
        <p:nvPr/>
      </p:nvGrpSpPr>
      <p:grpSpPr>
        <a:xfrm>
          <a:off x="0" y="0"/>
          <a:ext cx="0" cy="0"/>
          <a:chOff x="0" y="0"/>
          <a:chExt cx="0" cy="0"/>
        </a:xfrm>
      </p:grpSpPr>
      <p:sp>
        <p:nvSpPr>
          <p:cNvPr id="174" name="Google Shape;174;p30"/>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5" name="Google Shape;175;p30"/>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6" name="Google Shape;176;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7" name="Google Shape;177;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80"/>
        <p:cNvGrpSpPr/>
        <p:nvPr/>
      </p:nvGrpSpPr>
      <p:grpSpPr>
        <a:xfrm>
          <a:off x="0" y="0"/>
          <a:ext cx="0" cy="0"/>
          <a:chOff x="0" y="0"/>
          <a:chExt cx="0" cy="0"/>
        </a:xfrm>
      </p:grpSpPr>
      <p:sp>
        <p:nvSpPr>
          <p:cNvPr id="181" name="Google Shape;181;p32"/>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82" name="Google Shape;182;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3" name="Google Shape;183;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6" name="Google Shape;186;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7" name="Google Shape;187;p33"/>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8" name="Google Shape;188;p33"/>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9" name="Google Shape;189;p33"/>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2" name="Google Shape;192;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3" name="Google Shape;193;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4" name="Google Shape;194;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95" name="Google Shape;195;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204"/>
        <p:cNvGrpSpPr/>
        <p:nvPr/>
      </p:nvGrpSpPr>
      <p:grpSpPr>
        <a:xfrm>
          <a:off x="0" y="0"/>
          <a:ext cx="0" cy="0"/>
          <a:chOff x="0" y="0"/>
          <a:chExt cx="0" cy="0"/>
        </a:xfrm>
      </p:grpSpPr>
      <p:pic>
        <p:nvPicPr>
          <p:cNvPr id="205" name="Google Shape;205;p3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06" name="Google Shape;206;p3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7" name="Google Shape;207;p3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08" name="Google Shape;208;p3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09" name="Google Shape;209;p3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2" name="Google Shape;212;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3" name="Google Shape;213;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4" name="Google Shape;214;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5" name="Google Shape;215;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16"/>
        <p:cNvGrpSpPr/>
        <p:nvPr/>
      </p:nvGrpSpPr>
      <p:grpSpPr>
        <a:xfrm>
          <a:off x="0" y="0"/>
          <a:ext cx="0" cy="0"/>
          <a:chOff x="0" y="0"/>
          <a:chExt cx="0" cy="0"/>
        </a:xfrm>
      </p:grpSpPr>
      <p:sp>
        <p:nvSpPr>
          <p:cNvPr id="217" name="Google Shape;217;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8" name="Google Shape;218;p3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9" name="Google Shape;219;p3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0" name="Google Shape;220;p3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3" name="Google Shape;223;p3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4" name="Google Shape;224;p3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5" name="Google Shape;225;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6" name="Google Shape;226;p3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27"/>
        <p:cNvGrpSpPr/>
        <p:nvPr/>
      </p:nvGrpSpPr>
      <p:grpSpPr>
        <a:xfrm>
          <a:off x="0" y="0"/>
          <a:ext cx="0" cy="0"/>
          <a:chOff x="0" y="0"/>
          <a:chExt cx="0" cy="0"/>
        </a:xfrm>
      </p:grpSpPr>
      <p:sp>
        <p:nvSpPr>
          <p:cNvPr id="228" name="Google Shape;228;p40"/>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9" name="Google Shape;229;p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0" name="Google Shape;230;p4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31" name="Google Shape;231;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3" name="Google Shape;233;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6" name="Google Shape;236;p4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7" name="Google Shape;237;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8" name="Google Shape;238;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1" name="Google Shape;241;p4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2" name="Google Shape;242;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3" name="Google Shape;243;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4" name="Google Shape;244;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5"/>
        <p:cNvGrpSpPr/>
        <p:nvPr/>
      </p:nvGrpSpPr>
      <p:grpSpPr>
        <a:xfrm>
          <a:off x="0" y="0"/>
          <a:ext cx="0" cy="0"/>
          <a:chOff x="0" y="0"/>
          <a:chExt cx="0" cy="0"/>
        </a:xfrm>
      </p:grpSpPr>
      <p:sp>
        <p:nvSpPr>
          <p:cNvPr id="246" name="Google Shape;246;p43"/>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7" name="Google Shape;247;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8" name="Google Shape;248;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9" name="Google Shape;249;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0" name="Google Shape;250;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1" name="Google Shape;251;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2"/>
        <p:cNvGrpSpPr/>
        <p:nvPr/>
      </p:nvGrpSpPr>
      <p:grpSpPr>
        <a:xfrm>
          <a:off x="0" y="0"/>
          <a:ext cx="0" cy="0"/>
          <a:chOff x="0" y="0"/>
          <a:chExt cx="0" cy="0"/>
        </a:xfrm>
      </p:grpSpPr>
      <p:sp>
        <p:nvSpPr>
          <p:cNvPr id="253" name="Google Shape;253;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jpg"/><Relationship Id="rId5" Type="http://schemas.openxmlformats.org/officeDocument/2006/relationships/slideLayout" Target="../slideLayouts/slideLayout37.xml"/><Relationship Id="rId10"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72" name="Google Shape;72;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3" name="Google Shape;73;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74" name="Google Shape;74;p1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5" name="Google Shape;75;p1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198" name="Google Shape;198;p35"/>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199" name="Google Shape;199;p35"/>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0" name="Google Shape;200;p35"/>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01" name="Google Shape;201;p35" descr="fujisakura.jpg"/>
          <p:cNvPicPr preferRelativeResize="0"/>
          <p:nvPr/>
        </p:nvPicPr>
        <p:blipFill rotWithShape="1">
          <a:blip r:embed="rId11">
            <a:alphaModFix/>
          </a:blip>
          <a:srcRect l="30078" r="57425"/>
          <a:stretch/>
        </p:blipFill>
        <p:spPr>
          <a:xfrm>
            <a:off x="-5438" y="4"/>
            <a:ext cx="1624963" cy="9753602"/>
          </a:xfrm>
          <a:prstGeom prst="rect">
            <a:avLst/>
          </a:prstGeom>
          <a:noFill/>
          <a:ln>
            <a:noFill/>
          </a:ln>
        </p:spPr>
      </p:pic>
      <p:sp>
        <p:nvSpPr>
          <p:cNvPr id="202" name="Google Shape;202;p35"/>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59" name="Google Shape;259;p4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3</a:t>
            </a:r>
            <a:r>
              <a:rPr lang="en-US" sz="3200">
                <a:latin typeface="Arial"/>
                <a:ea typeface="Arial"/>
                <a:cs typeface="Arial"/>
                <a:sym typeface="Arial"/>
              </a:rPr>
              <a:t>.</a:t>
            </a:r>
            <a:r>
              <a:rPr lang="en-US"/>
              <a:t>インターネット</a:t>
            </a:r>
            <a:endParaRPr/>
          </a:p>
        </p:txBody>
      </p:sp>
      <p:sp>
        <p:nvSpPr>
          <p:cNvPr id="260" name="Google Shape;260;p4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TCP/IP</a:t>
            </a:r>
            <a:endParaRPr/>
          </a:p>
        </p:txBody>
      </p:sp>
      <p:sp>
        <p:nvSpPr>
          <p:cNvPr id="324" name="Google Shape;324;p5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3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アルファベット語と</a:t>
            </a:r>
            <a:endParaRPr/>
          </a:p>
          <a:p>
            <a:pPr marL="0" lvl="0" indent="0" algn="ctr" rtl="0">
              <a:lnSpc>
                <a:spcPct val="100000"/>
              </a:lnSpc>
              <a:spcBef>
                <a:spcPts val="0"/>
              </a:spcBef>
              <a:spcAft>
                <a:spcPts val="0"/>
              </a:spcAft>
              <a:buClr>
                <a:srgbClr val="C63024"/>
              </a:buClr>
              <a:buSzPts val="6400"/>
              <a:buFont typeface="Arial"/>
              <a:buNone/>
            </a:pPr>
            <a:r>
              <a:rPr lang="en-US"/>
              <a:t>カタカナ語練習</a:t>
            </a:r>
            <a:endParaRPr/>
          </a:p>
        </p:txBody>
      </p:sp>
      <p:sp>
        <p:nvSpPr>
          <p:cNvPr id="976" name="Google Shape;976;p138"/>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3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101</a:t>
            </a:fld>
            <a:endParaRPr/>
          </a:p>
        </p:txBody>
      </p:sp>
      <p:graphicFrame>
        <p:nvGraphicFramePr>
          <p:cNvPr id="982" name="Google Shape;982;p139"/>
          <p:cNvGraphicFramePr/>
          <p:nvPr>
            <p:extLst>
              <p:ext uri="{D42A27DB-BD31-4B8C-83A1-F6EECF244321}">
                <p14:modId xmlns:p14="http://schemas.microsoft.com/office/powerpoint/2010/main" val="3851201772"/>
              </p:ext>
            </p:extLst>
          </p:nvPr>
        </p:nvGraphicFramePr>
        <p:xfrm>
          <a:off x="384511" y="2268353"/>
          <a:ext cx="6335175" cy="6073803"/>
        </p:xfrm>
        <a:graphic>
          <a:graphicData uri="http://schemas.openxmlformats.org/drawingml/2006/table">
            <a:tbl>
              <a:tblPr bandRow="1">
                <a:noFill/>
                <a:tableStyleId>{4A9E5C15-EA57-43DD-8147-8692CE9D5A93}</a:tableStyleId>
              </a:tblPr>
              <a:tblGrid>
                <a:gridCol w="3237750">
                  <a:extLst>
                    <a:ext uri="{9D8B030D-6E8A-4147-A177-3AD203B41FA5}">
                      <a16:colId xmlns:a16="http://schemas.microsoft.com/office/drawing/2014/main" val="20000"/>
                    </a:ext>
                  </a:extLst>
                </a:gridCol>
                <a:gridCol w="30974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u="none" strike="noStrike" cap="none">
                          <a:latin typeface="Arial"/>
                          <a:ea typeface="Arial"/>
                          <a:cs typeface="Arial"/>
                          <a:sym typeface="Arial"/>
                        </a:rPr>
                        <a:t>カタカナ語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latin typeface="Arial"/>
                          <a:ea typeface="Arial"/>
                          <a:cs typeface="Arial"/>
                          <a:sym typeface="Arial"/>
                        </a:rPr>
                        <a:t>英語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De-facto standard</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デーファクト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Interface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インタフェース</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Ethernet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イーサネット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Application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A6AAA9"/>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アプリケーション</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2600">
                          <a:solidFill>
                            <a:schemeClr val="dk1"/>
                          </a:solidFill>
                        </a:rPr>
                        <a:t>　Packet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A6AAA9"/>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パケット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Port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ポート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Well known port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ウェルノウンポート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983" name="Google Shape;983;p13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graphicFrame>
        <p:nvGraphicFramePr>
          <p:cNvPr id="984" name="Google Shape;984;p139"/>
          <p:cNvGraphicFramePr/>
          <p:nvPr>
            <p:extLst>
              <p:ext uri="{D42A27DB-BD31-4B8C-83A1-F6EECF244321}">
                <p14:modId xmlns:p14="http://schemas.microsoft.com/office/powerpoint/2010/main" val="4123413670"/>
              </p:ext>
            </p:extLst>
          </p:nvPr>
        </p:nvGraphicFramePr>
        <p:xfrm>
          <a:off x="7021986" y="2268353"/>
          <a:ext cx="5807850" cy="6073803"/>
        </p:xfrm>
        <a:graphic>
          <a:graphicData uri="http://schemas.openxmlformats.org/drawingml/2006/table">
            <a:tbl>
              <a:tblPr bandRow="1">
                <a:noFill/>
                <a:tableStyleId>{4A9E5C15-EA57-43DD-8147-8692CE9D5A93}</a:tableStyleId>
              </a:tblPr>
              <a:tblGrid>
                <a:gridCol w="2724100">
                  <a:extLst>
                    <a:ext uri="{9D8B030D-6E8A-4147-A177-3AD203B41FA5}">
                      <a16:colId xmlns:a16="http://schemas.microsoft.com/office/drawing/2014/main" val="20000"/>
                    </a:ext>
                  </a:extLst>
                </a:gridCol>
                <a:gridCol w="30837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u="none" strike="noStrike" cap="none">
                          <a:latin typeface="Arial"/>
                          <a:ea typeface="Arial"/>
                          <a:cs typeface="Arial"/>
                          <a:sym typeface="Arial"/>
                        </a:rPr>
                        <a:t>カタカナ語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latin typeface="Arial"/>
                          <a:ea typeface="Arial"/>
                          <a:cs typeface="Arial"/>
                          <a:sym typeface="Arial"/>
                        </a:rPr>
                        <a:t>英語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Client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クライアント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Mailer</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メーラー</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2600"/>
                        <a:t>　</a:t>
                      </a:r>
                      <a:r>
                        <a:rPr lang="en-US" sz="2600">
                          <a:solidFill>
                            <a:schemeClr val="dk1"/>
                          </a:solidFill>
                          <a:latin typeface="Arial"/>
                          <a:ea typeface="Arial"/>
                          <a:cs typeface="Arial"/>
                          <a:sym typeface="Arial"/>
                        </a:rPr>
                        <a:t>Port scanner</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a:t>　</a:t>
                      </a:r>
                      <a:r>
                        <a:rPr lang="ja-JP" altLang="en-US" sz="2600" dirty="0"/>
                        <a:t>ポートスキャナ</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a:t>
                      </a:r>
                      <a:r>
                        <a:rPr lang="en-US" sz="2600">
                          <a:solidFill>
                            <a:schemeClr val="dk1"/>
                          </a:solidFill>
                          <a:latin typeface="Arial"/>
                          <a:ea typeface="Arial"/>
                          <a:cs typeface="Arial"/>
                          <a:sym typeface="Arial"/>
                        </a:rPr>
                        <a:t>Security</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セキュリティ</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Check</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チェック</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Text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テキスト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Header</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1800" dirty="0"/>
                        <a:t>ヘッダー</a:t>
                      </a:r>
                      <a:endParaRPr sz="18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40"/>
          <p:cNvSpPr txBox="1">
            <a:spLocks noGrp="1"/>
          </p:cNvSpPr>
          <p:nvPr>
            <p:ph type="sldNum" idx="12"/>
          </p:nvPr>
        </p:nvSpPr>
        <p:spPr>
          <a:xfrm>
            <a:off x="12175575" y="9102250"/>
            <a:ext cx="5973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102</a:t>
            </a:fld>
            <a:endParaRPr/>
          </a:p>
        </p:txBody>
      </p:sp>
      <p:graphicFrame>
        <p:nvGraphicFramePr>
          <p:cNvPr id="990" name="Google Shape;990;p140"/>
          <p:cNvGraphicFramePr/>
          <p:nvPr>
            <p:extLst>
              <p:ext uri="{D42A27DB-BD31-4B8C-83A1-F6EECF244321}">
                <p14:modId xmlns:p14="http://schemas.microsoft.com/office/powerpoint/2010/main" val="4196020928"/>
              </p:ext>
            </p:extLst>
          </p:nvPr>
        </p:nvGraphicFramePr>
        <p:xfrm>
          <a:off x="722149" y="2192628"/>
          <a:ext cx="5935675" cy="7319925"/>
        </p:xfrm>
        <a:graphic>
          <a:graphicData uri="http://schemas.openxmlformats.org/drawingml/2006/table">
            <a:tbl>
              <a:tblPr bandRow="1">
                <a:noFill/>
                <a:tableStyleId>{4A9E5C15-EA57-43DD-8147-8692CE9D5A93}</a:tableStyleId>
              </a:tblPr>
              <a:tblGrid>
                <a:gridCol w="2241075">
                  <a:extLst>
                    <a:ext uri="{9D8B030D-6E8A-4147-A177-3AD203B41FA5}">
                      <a16:colId xmlns:a16="http://schemas.microsoft.com/office/drawing/2014/main" val="20000"/>
                    </a:ext>
                  </a:extLst>
                </a:gridCol>
                <a:gridCol w="3694600">
                  <a:extLst>
                    <a:ext uri="{9D8B030D-6E8A-4147-A177-3AD203B41FA5}">
                      <a16:colId xmlns:a16="http://schemas.microsoft.com/office/drawing/2014/main" val="20001"/>
                    </a:ext>
                  </a:extLst>
                </a:gridCol>
              </a:tblGrid>
              <a:tr h="884050">
                <a:tc>
                  <a:txBody>
                    <a:bodyPr/>
                    <a:lstStyle/>
                    <a:p>
                      <a:pPr marL="0" lvl="0" indent="0" algn="l" rtl="0">
                        <a:spcBef>
                          <a:spcPts val="0"/>
                        </a:spcBef>
                        <a:spcAft>
                          <a:spcPts val="0"/>
                        </a:spcAft>
                        <a:buClr>
                          <a:srgbClr val="C63024"/>
                        </a:buClr>
                        <a:buSzPts val="6400"/>
                        <a:buFont typeface="Arial"/>
                        <a:buNone/>
                      </a:pPr>
                      <a:r>
                        <a:rPr lang="en-US" sz="2400" b="1">
                          <a:solidFill>
                            <a:schemeClr val="dk1"/>
                          </a:solidFill>
                          <a:latin typeface="Arial"/>
                          <a:ea typeface="Arial"/>
                          <a:cs typeface="Arial"/>
                          <a:sym typeface="Arial"/>
                        </a:rPr>
                        <a:t>アルファベット</a:t>
                      </a:r>
                      <a:endParaRPr sz="24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l" rtl="0">
                        <a:lnSpc>
                          <a:spcPct val="205000"/>
                        </a:lnSpc>
                        <a:spcBef>
                          <a:spcPts val="0"/>
                        </a:spcBef>
                        <a:spcAft>
                          <a:spcPts val="0"/>
                        </a:spcAft>
                        <a:buClr>
                          <a:schemeClr val="dk1"/>
                        </a:buClr>
                        <a:buSzPts val="2000"/>
                        <a:buFont typeface="Arial"/>
                        <a:buNone/>
                      </a:pPr>
                      <a:r>
                        <a:rPr lang="en-US" sz="2600" b="1">
                          <a:solidFill>
                            <a:schemeClr val="dk1"/>
                          </a:solidFill>
                          <a:latin typeface="Arial"/>
                          <a:ea typeface="Arial"/>
                          <a:cs typeface="Arial"/>
                          <a:sym typeface="Arial"/>
                        </a:rPr>
                        <a:t>　　カタカナ</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21750">
                <a:tc>
                  <a:txBody>
                    <a:bodyPr/>
                    <a:lstStyle/>
                    <a:p>
                      <a:pPr marL="0" lvl="0" indent="0" algn="l" rtl="0">
                        <a:spcBef>
                          <a:spcPts val="0"/>
                        </a:spcBef>
                        <a:spcAft>
                          <a:spcPts val="0"/>
                        </a:spcAft>
                        <a:buClr>
                          <a:schemeClr val="dk1"/>
                        </a:buClr>
                        <a:buSzPts val="1100"/>
                        <a:buFont typeface="Arial"/>
                        <a:buNone/>
                      </a:pPr>
                      <a:r>
                        <a:rPr lang="en-US" sz="2600" dirty="0">
                          <a:solidFill>
                            <a:schemeClr val="dk1"/>
                          </a:solidFill>
                        </a:rPr>
                        <a:t>　TCP/IP</a:t>
                      </a:r>
                      <a:endParaRPr sz="26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000" dirty="0">
                          <a:latin typeface="+mj-lt"/>
                        </a:rPr>
                        <a:t>ティーシーピーアイピ</a:t>
                      </a:r>
                      <a:endParaRPr sz="2000" dirty="0">
                        <a:latin typeface="+mj-lt"/>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21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HTTP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エチティーティーピー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1875">
                <a:tc>
                  <a:txBody>
                    <a:bodyPr/>
                    <a:lstStyle/>
                    <a:p>
                      <a:pPr marL="0" lvl="0" indent="0" algn="l" rtl="0">
                        <a:spcBef>
                          <a:spcPts val="0"/>
                        </a:spcBef>
                        <a:spcAft>
                          <a:spcPts val="0"/>
                        </a:spcAft>
                        <a:buNone/>
                      </a:pPr>
                      <a:r>
                        <a:rPr lang="en-US" sz="2600">
                          <a:solidFill>
                            <a:schemeClr val="dk1"/>
                          </a:solidFill>
                        </a:rPr>
                        <a:t>　FTP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エフティーピー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1750">
                <a:tc>
                  <a:txBody>
                    <a:bodyPr/>
                    <a:lstStyle/>
                    <a:p>
                      <a:pPr marL="0" lvl="0" indent="0" algn="l" rtl="0">
                        <a:spcBef>
                          <a:spcPts val="0"/>
                        </a:spcBef>
                        <a:spcAft>
                          <a:spcPts val="0"/>
                        </a:spcAft>
                        <a:buNone/>
                      </a:pPr>
                      <a:r>
                        <a:rPr lang="en-US" sz="2600">
                          <a:solidFill>
                            <a:schemeClr val="dk1"/>
                          </a:solidFill>
                        </a:rPr>
                        <a:t>　SMTP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エスエムティーピー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1750">
                <a:tc>
                  <a:txBody>
                    <a:bodyPr/>
                    <a:lstStyle/>
                    <a:p>
                      <a:pPr marL="0" lvl="0" indent="0" algn="l" rtl="0">
                        <a:spcBef>
                          <a:spcPts val="0"/>
                        </a:spcBef>
                        <a:spcAft>
                          <a:spcPts val="0"/>
                        </a:spcAft>
                        <a:buNone/>
                      </a:pPr>
                      <a:r>
                        <a:rPr lang="en-US" sz="2600">
                          <a:solidFill>
                            <a:schemeClr val="dk1"/>
                          </a:solidFill>
                        </a:rPr>
                        <a:t>　POP3</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ポップスリー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1750">
                <a:tc>
                  <a:txBody>
                    <a:bodyPr/>
                    <a:lstStyle/>
                    <a:p>
                      <a:pPr marL="0" lvl="0" indent="0" algn="l" rtl="0">
                        <a:spcBef>
                          <a:spcPts val="0"/>
                        </a:spcBef>
                        <a:spcAft>
                          <a:spcPts val="0"/>
                        </a:spcAft>
                        <a:buNone/>
                      </a:pPr>
                      <a:r>
                        <a:rPr lang="en-US" sz="2600">
                          <a:solidFill>
                            <a:schemeClr val="dk1"/>
                          </a:solidFill>
                        </a:rPr>
                        <a:t>　NTP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エヌティーピー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1750">
                <a:tc>
                  <a:txBody>
                    <a:bodyPr/>
                    <a:lstStyle/>
                    <a:p>
                      <a:pPr marL="0" lvl="0" indent="0" algn="l" rtl="0">
                        <a:spcBef>
                          <a:spcPts val="0"/>
                        </a:spcBef>
                        <a:spcAft>
                          <a:spcPts val="0"/>
                        </a:spcAft>
                        <a:buNone/>
                      </a:pPr>
                      <a:r>
                        <a:rPr lang="en-US" sz="2600">
                          <a:solidFill>
                            <a:schemeClr val="dk1"/>
                          </a:solidFill>
                        </a:rPr>
                        <a:t>　SNMP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エスエヌエムピー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1750">
                <a:tc>
                  <a:txBody>
                    <a:bodyPr/>
                    <a:lstStyle/>
                    <a:p>
                      <a:pPr marL="0" lvl="0" indent="0" algn="l" rtl="0">
                        <a:spcBef>
                          <a:spcPts val="0"/>
                        </a:spcBef>
                        <a:spcAft>
                          <a:spcPts val="0"/>
                        </a:spcAft>
                        <a:buNone/>
                      </a:pPr>
                      <a:r>
                        <a:rPr lang="en-US" sz="2600">
                          <a:solidFill>
                            <a:schemeClr val="dk1"/>
                          </a:solidFill>
                        </a:rPr>
                        <a:t>　UDP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ユーディーピー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721750">
                <a:tc>
                  <a:txBody>
                    <a:bodyPr/>
                    <a:lstStyle/>
                    <a:p>
                      <a:pPr marL="0" lvl="0" indent="0" algn="l" rtl="0">
                        <a:spcBef>
                          <a:spcPts val="0"/>
                        </a:spcBef>
                        <a:spcAft>
                          <a:spcPts val="0"/>
                        </a:spcAft>
                        <a:buNone/>
                      </a:pPr>
                      <a:r>
                        <a:rPr lang="en-US" sz="2600">
                          <a:solidFill>
                            <a:schemeClr val="dk1"/>
                          </a:solidFill>
                        </a:rPr>
                        <a:t>　PPP</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ピーピーピー</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991" name="Google Shape;991;p14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a:t>
            </a:r>
            <a:endParaRPr b="0"/>
          </a:p>
        </p:txBody>
      </p:sp>
      <p:graphicFrame>
        <p:nvGraphicFramePr>
          <p:cNvPr id="992" name="Google Shape;992;p140"/>
          <p:cNvGraphicFramePr/>
          <p:nvPr>
            <p:extLst>
              <p:ext uri="{D42A27DB-BD31-4B8C-83A1-F6EECF244321}">
                <p14:modId xmlns:p14="http://schemas.microsoft.com/office/powerpoint/2010/main" val="300330525"/>
              </p:ext>
            </p:extLst>
          </p:nvPr>
        </p:nvGraphicFramePr>
        <p:xfrm>
          <a:off x="6837199" y="2192628"/>
          <a:ext cx="5935675" cy="7319925"/>
        </p:xfrm>
        <a:graphic>
          <a:graphicData uri="http://schemas.openxmlformats.org/drawingml/2006/table">
            <a:tbl>
              <a:tblPr bandRow="1">
                <a:noFill/>
                <a:tableStyleId>{4A9E5C15-EA57-43DD-8147-8692CE9D5A93}</a:tableStyleId>
              </a:tblPr>
              <a:tblGrid>
                <a:gridCol w="2241075">
                  <a:extLst>
                    <a:ext uri="{9D8B030D-6E8A-4147-A177-3AD203B41FA5}">
                      <a16:colId xmlns:a16="http://schemas.microsoft.com/office/drawing/2014/main" val="20000"/>
                    </a:ext>
                  </a:extLst>
                </a:gridCol>
                <a:gridCol w="3694600">
                  <a:extLst>
                    <a:ext uri="{9D8B030D-6E8A-4147-A177-3AD203B41FA5}">
                      <a16:colId xmlns:a16="http://schemas.microsoft.com/office/drawing/2014/main" val="20001"/>
                    </a:ext>
                  </a:extLst>
                </a:gridCol>
              </a:tblGrid>
              <a:tr h="884050">
                <a:tc>
                  <a:txBody>
                    <a:bodyPr/>
                    <a:lstStyle/>
                    <a:p>
                      <a:pPr marL="0" lvl="0" indent="0" algn="l" rtl="0">
                        <a:spcBef>
                          <a:spcPts val="0"/>
                        </a:spcBef>
                        <a:spcAft>
                          <a:spcPts val="0"/>
                        </a:spcAft>
                        <a:buClr>
                          <a:srgbClr val="C63024"/>
                        </a:buClr>
                        <a:buSzPts val="6400"/>
                        <a:buFont typeface="Arial"/>
                        <a:buNone/>
                      </a:pPr>
                      <a:r>
                        <a:rPr lang="en-US" sz="2400" b="1" dirty="0" err="1">
                          <a:solidFill>
                            <a:schemeClr val="dk1"/>
                          </a:solidFill>
                          <a:latin typeface="Arial"/>
                          <a:ea typeface="Arial"/>
                          <a:cs typeface="Arial"/>
                          <a:sym typeface="Arial"/>
                        </a:rPr>
                        <a:t>アルファベット</a:t>
                      </a:r>
                      <a:endParaRPr sz="24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l" rtl="0">
                        <a:lnSpc>
                          <a:spcPct val="205000"/>
                        </a:lnSpc>
                        <a:spcBef>
                          <a:spcPts val="0"/>
                        </a:spcBef>
                        <a:spcAft>
                          <a:spcPts val="0"/>
                        </a:spcAft>
                        <a:buClr>
                          <a:schemeClr val="dk1"/>
                        </a:buClr>
                        <a:buSzPts val="2000"/>
                        <a:buFont typeface="Arial"/>
                        <a:buNone/>
                      </a:pPr>
                      <a:r>
                        <a:rPr lang="en-US" sz="2400" b="1">
                          <a:solidFill>
                            <a:schemeClr val="dk1"/>
                          </a:solidFill>
                          <a:latin typeface="Arial"/>
                          <a:ea typeface="Arial"/>
                          <a:cs typeface="Arial"/>
                          <a:sym typeface="Arial"/>
                        </a:rPr>
                        <a:t>　　</a:t>
                      </a:r>
                      <a:r>
                        <a:rPr lang="en-US" sz="2600" b="1">
                          <a:solidFill>
                            <a:schemeClr val="dk1"/>
                          </a:solidFill>
                          <a:latin typeface="Arial"/>
                          <a:ea typeface="Arial"/>
                          <a:cs typeface="Arial"/>
                          <a:sym typeface="Arial"/>
                        </a:rPr>
                        <a:t>カタカナ</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21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TELNET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000" dirty="0">
                          <a:latin typeface="+mj-lt"/>
                        </a:rPr>
                        <a:t>テルネット</a:t>
                      </a:r>
                      <a:endParaRPr sz="2000" dirty="0">
                        <a:latin typeface="+mj-lt"/>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21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dirty="0"/>
                        <a:t>マイム</a:t>
                      </a: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1875">
                <a:tc>
                  <a:txBody>
                    <a:bodyPr/>
                    <a:lstStyle/>
                    <a:p>
                      <a:pPr marL="0" lvl="0" indent="0" algn="l" rtl="0">
                        <a:spcBef>
                          <a:spcPts val="0"/>
                        </a:spcBef>
                        <a:spcAft>
                          <a:spcPts val="0"/>
                        </a:spcAft>
                        <a:buNone/>
                      </a:pPr>
                      <a:r>
                        <a:rPr lang="en-US" sz="2600">
                          <a:solidFill>
                            <a:schemeClr val="dk1"/>
                          </a:solidFill>
                        </a:rPr>
                        <a:t>　S/MIME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br>
                        <a:rPr lang="vi-VN" dirty="0"/>
                      </a:br>
                      <a:r>
                        <a:rPr lang="ja-JP" altLang="en-US" dirty="0"/>
                        <a:t>エスマイム</a:t>
                      </a:r>
                      <a:endParaRPr lang="vi-VN"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721750">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41"/>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103</a:t>
            </a:fld>
            <a:endParaRPr/>
          </a:p>
        </p:txBody>
      </p:sp>
      <p:graphicFrame>
        <p:nvGraphicFramePr>
          <p:cNvPr id="998" name="Google Shape;998;p141"/>
          <p:cNvGraphicFramePr/>
          <p:nvPr/>
        </p:nvGraphicFramePr>
        <p:xfrm>
          <a:off x="380249" y="2197833"/>
          <a:ext cx="12244300" cy="7225427"/>
        </p:xfrm>
        <a:graphic>
          <a:graphicData uri="http://schemas.openxmlformats.org/drawingml/2006/table">
            <a:tbl>
              <a:tblPr bandRow="1">
                <a:noFill/>
                <a:tableStyleId>{4A9E5C15-EA57-43DD-8147-8692CE9D5A93}</a:tableStyleId>
              </a:tblPr>
              <a:tblGrid>
                <a:gridCol w="2151700">
                  <a:extLst>
                    <a:ext uri="{9D8B030D-6E8A-4147-A177-3AD203B41FA5}">
                      <a16:colId xmlns:a16="http://schemas.microsoft.com/office/drawing/2014/main" val="20000"/>
                    </a:ext>
                  </a:extLst>
                </a:gridCol>
                <a:gridCol w="10092600">
                  <a:extLst>
                    <a:ext uri="{9D8B030D-6E8A-4147-A177-3AD203B41FA5}">
                      <a16:colId xmlns:a16="http://schemas.microsoft.com/office/drawing/2014/main" val="20001"/>
                    </a:ext>
                  </a:extLst>
                </a:gridCol>
              </a:tblGrid>
              <a:tr h="564350">
                <a:tc>
                  <a:txBody>
                    <a:bodyPr/>
                    <a:lstStyle/>
                    <a:p>
                      <a:pPr marL="0" lvl="0" indent="0" algn="ctr" rtl="0">
                        <a:spcBef>
                          <a:spcPts val="0"/>
                        </a:spcBef>
                        <a:spcAft>
                          <a:spcPts val="0"/>
                        </a:spcAft>
                        <a:buClr>
                          <a:srgbClr val="C63024"/>
                        </a:buClr>
                        <a:buSzPts val="6400"/>
                        <a:buFont typeface="Arial"/>
                        <a:buNone/>
                      </a:pPr>
                      <a:r>
                        <a:rPr lang="en-US" sz="2600" b="1" dirty="0" err="1">
                          <a:solidFill>
                            <a:schemeClr val="dk1"/>
                          </a:solidFill>
                          <a:latin typeface="Arial"/>
                          <a:ea typeface="Arial"/>
                          <a:cs typeface="Arial"/>
                          <a:sym typeface="Arial"/>
                        </a:rPr>
                        <a:t>用語</a:t>
                      </a:r>
                      <a:endParaRPr sz="26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dirty="0">
                          <a:solidFill>
                            <a:schemeClr val="dk1"/>
                          </a:solidFill>
                          <a:latin typeface="Arial"/>
                          <a:ea typeface="Arial"/>
                          <a:cs typeface="Arial"/>
                          <a:sym typeface="Arial"/>
                        </a:rPr>
                        <a:t>　　</a:t>
                      </a:r>
                      <a:r>
                        <a:rPr lang="en-US" sz="2600" b="1" dirty="0" err="1">
                          <a:solidFill>
                            <a:schemeClr val="dk1"/>
                          </a:solidFill>
                          <a:latin typeface="Arial"/>
                          <a:ea typeface="Arial"/>
                          <a:cs typeface="Arial"/>
                          <a:sym typeface="Arial"/>
                        </a:rPr>
                        <a:t>意味</a:t>
                      </a:r>
                      <a:endParaRPr sz="2600" b="1" dirty="0">
                        <a:solidFill>
                          <a:schemeClr val="dk1"/>
                        </a:solidFill>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100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ポート番号</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solidFill>
                            <a:schemeClr val="dk1"/>
                          </a:solidFill>
                        </a:rPr>
                        <a:t>TCP・UDPにおいて、通信相手のアプリケーションを識別する</a:t>
                      </a:r>
                      <a:endParaRPr sz="2600" dirty="0">
                        <a:solidFill>
                          <a:schemeClr val="dk1"/>
                        </a:solidFill>
                      </a:endParaRPr>
                    </a:p>
                    <a:p>
                      <a:pPr marL="0" lvl="0" indent="0" algn="l" rtl="0">
                        <a:spcBef>
                          <a:spcPts val="0"/>
                        </a:spcBef>
                        <a:spcAft>
                          <a:spcPts val="0"/>
                        </a:spcAft>
                        <a:buNone/>
                      </a:pPr>
                      <a:r>
                        <a:rPr lang="en-US" sz="2600" dirty="0" err="1">
                          <a:solidFill>
                            <a:schemeClr val="dk1"/>
                          </a:solidFill>
                        </a:rPr>
                        <a:t>ための情報</a:t>
                      </a: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67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TELNET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リモートログインし、遠隔操作を行うプロトコル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23450">
                <a:tc>
                  <a:txBody>
                    <a:bodyPr/>
                    <a:lstStyle/>
                    <a:p>
                      <a:pPr marL="0" lvl="0" indent="0" algn="l" rtl="0">
                        <a:spcBef>
                          <a:spcPts val="0"/>
                        </a:spcBef>
                        <a:spcAft>
                          <a:spcPts val="0"/>
                        </a:spcAft>
                        <a:buNone/>
                      </a:pPr>
                      <a:r>
                        <a:rPr lang="en-US" sz="2600">
                          <a:solidFill>
                            <a:schemeClr val="dk1"/>
                          </a:solidFill>
                        </a:rPr>
                        <a:t>　SMTP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メールサーバ間で電子メールの転送を行うプロトコル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71725">
                <a:tc>
                  <a:txBody>
                    <a:bodyPr/>
                    <a:lstStyle/>
                    <a:p>
                      <a:pPr marL="0" lvl="0" indent="0" algn="l" rtl="0">
                        <a:spcBef>
                          <a:spcPts val="0"/>
                        </a:spcBef>
                        <a:spcAft>
                          <a:spcPts val="0"/>
                        </a:spcAft>
                        <a:buNone/>
                      </a:pPr>
                      <a:r>
                        <a:rPr lang="en-US" sz="2600">
                          <a:solidFill>
                            <a:schemeClr val="dk1"/>
                          </a:solidFill>
                        </a:rPr>
                        <a:t>　POP3</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メールサーバ上の電子メールをメーラが受信するためのプロトコル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810075">
                <a:tc>
                  <a:txBody>
                    <a:bodyPr/>
                    <a:lstStyle/>
                    <a:p>
                      <a:pPr marL="0" lvl="0" indent="0" algn="l" rtl="0">
                        <a:spcBef>
                          <a:spcPts val="0"/>
                        </a:spcBef>
                        <a:spcAft>
                          <a:spcPts val="0"/>
                        </a:spcAft>
                        <a:buNone/>
                      </a:pPr>
                      <a:r>
                        <a:rPr lang="en-US" sz="2600">
                          <a:solidFill>
                            <a:schemeClr val="dk1"/>
                          </a:solidFill>
                        </a:rPr>
                        <a:t>　NTP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ネットワーク上の各コンピュータの時刻を同期するプロトコル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14175">
                <a:tc>
                  <a:txBody>
                    <a:bodyPr/>
                    <a:lstStyle/>
                    <a:p>
                      <a:pPr marL="0" lvl="0" indent="0" algn="l" rtl="0">
                        <a:spcBef>
                          <a:spcPts val="0"/>
                        </a:spcBef>
                        <a:spcAft>
                          <a:spcPts val="0"/>
                        </a:spcAft>
                        <a:buNone/>
                      </a:pPr>
                      <a:r>
                        <a:rPr lang="en-US" sz="2600">
                          <a:solidFill>
                            <a:schemeClr val="dk1"/>
                          </a:solidFill>
                        </a:rPr>
                        <a:t>   HTTP</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Webページを送受信するプロトコル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95000">
                <a:tc>
                  <a:txBody>
                    <a:bodyPr/>
                    <a:lstStyle/>
                    <a:p>
                      <a:pPr marL="0" lvl="0" indent="0" algn="l" rtl="0">
                        <a:spcBef>
                          <a:spcPts val="0"/>
                        </a:spcBef>
                        <a:spcAft>
                          <a:spcPts val="0"/>
                        </a:spcAft>
                        <a:buNone/>
                      </a:pPr>
                      <a:r>
                        <a:rPr lang="en-US" sz="2600">
                          <a:solidFill>
                            <a:schemeClr val="dk1"/>
                          </a:solidFill>
                        </a:rPr>
                        <a:t>    FTP</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各種ファイルの転送を行うプロトコル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46725">
                <a:tc>
                  <a:txBody>
                    <a:bodyPr/>
                    <a:lstStyle/>
                    <a:p>
                      <a:pPr marL="0" lvl="0" indent="0" algn="l" rtl="0">
                        <a:spcBef>
                          <a:spcPts val="0"/>
                        </a:spcBef>
                        <a:spcAft>
                          <a:spcPts val="0"/>
                        </a:spcAft>
                        <a:buNone/>
                      </a:pPr>
                      <a:r>
                        <a:rPr lang="en-US" sz="2600">
                          <a:solidFill>
                            <a:schemeClr val="dk1"/>
                          </a:solidFill>
                        </a:rPr>
                        <a:t>　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電子メールで、テキストだけでなく音声や画像も送れる規格</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742625">
                <a:tc>
                  <a:txBody>
                    <a:bodyPr/>
                    <a:lstStyle/>
                    <a:p>
                      <a:pPr marL="0" lvl="0" indent="0" algn="l" rtl="0">
                        <a:spcBef>
                          <a:spcPts val="0"/>
                        </a:spcBef>
                        <a:spcAft>
                          <a:spcPts val="0"/>
                        </a:spcAft>
                        <a:buNone/>
                      </a:pPr>
                      <a:r>
                        <a:rPr lang="en-US" sz="2600">
                          <a:solidFill>
                            <a:schemeClr val="dk1"/>
                          </a:solidFill>
                        </a:rPr>
                        <a:t>　S/MIME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solidFill>
                            <a:schemeClr val="dk1"/>
                          </a:solidFill>
                        </a:rPr>
                        <a:t>電子メールの暗号化と署名が行える規格</a:t>
                      </a: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999" name="Google Shape;999;p1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用語</a:t>
            </a:r>
            <a:endParaRPr b="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998;p141">
            <a:extLst>
              <a:ext uri="{FF2B5EF4-FFF2-40B4-BE49-F238E27FC236}">
                <a16:creationId xmlns:a16="http://schemas.microsoft.com/office/drawing/2014/main" id="{C0BB2E43-DCBA-4BA9-9050-7ED727834866}"/>
              </a:ext>
            </a:extLst>
          </p:cNvPr>
          <p:cNvGraphicFramePr/>
          <p:nvPr>
            <p:extLst>
              <p:ext uri="{D42A27DB-BD31-4B8C-83A1-F6EECF244321}">
                <p14:modId xmlns:p14="http://schemas.microsoft.com/office/powerpoint/2010/main" val="1559213612"/>
              </p:ext>
            </p:extLst>
          </p:nvPr>
        </p:nvGraphicFramePr>
        <p:xfrm>
          <a:off x="380249" y="2197833"/>
          <a:ext cx="12244300" cy="7192222"/>
        </p:xfrm>
        <a:graphic>
          <a:graphicData uri="http://schemas.openxmlformats.org/drawingml/2006/table">
            <a:tbl>
              <a:tblPr bandRow="1">
                <a:noFill/>
                <a:tableStyleId>{4A9E5C15-EA57-43DD-8147-8692CE9D5A93}</a:tableStyleId>
              </a:tblPr>
              <a:tblGrid>
                <a:gridCol w="2151700">
                  <a:extLst>
                    <a:ext uri="{9D8B030D-6E8A-4147-A177-3AD203B41FA5}">
                      <a16:colId xmlns:a16="http://schemas.microsoft.com/office/drawing/2014/main" val="20000"/>
                    </a:ext>
                  </a:extLst>
                </a:gridCol>
                <a:gridCol w="10092600">
                  <a:extLst>
                    <a:ext uri="{9D8B030D-6E8A-4147-A177-3AD203B41FA5}">
                      <a16:colId xmlns:a16="http://schemas.microsoft.com/office/drawing/2014/main" val="20001"/>
                    </a:ext>
                  </a:extLst>
                </a:gridCol>
              </a:tblGrid>
              <a:tr h="564350">
                <a:tc>
                  <a:txBody>
                    <a:bodyPr/>
                    <a:lstStyle/>
                    <a:p>
                      <a:pPr marL="0" lvl="0" indent="0" algn="ctr" rtl="0">
                        <a:spcBef>
                          <a:spcPts val="0"/>
                        </a:spcBef>
                        <a:spcAft>
                          <a:spcPts val="0"/>
                        </a:spcAft>
                        <a:buClr>
                          <a:srgbClr val="C63024"/>
                        </a:buClr>
                        <a:buSzPts val="6400"/>
                        <a:buFont typeface="Arial"/>
                        <a:buNone/>
                      </a:pPr>
                      <a:r>
                        <a:rPr lang="en-US" sz="2600" b="1" dirty="0" err="1">
                          <a:solidFill>
                            <a:schemeClr val="dk1"/>
                          </a:solidFill>
                          <a:latin typeface="Arial"/>
                          <a:ea typeface="Arial"/>
                          <a:cs typeface="Arial"/>
                          <a:sym typeface="Arial"/>
                        </a:rPr>
                        <a:t>用語</a:t>
                      </a:r>
                      <a:endParaRPr sz="26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dirty="0">
                          <a:solidFill>
                            <a:schemeClr val="dk1"/>
                          </a:solidFill>
                          <a:latin typeface="Arial"/>
                          <a:ea typeface="Arial"/>
                          <a:cs typeface="Arial"/>
                          <a:sym typeface="Arial"/>
                        </a:rPr>
                        <a:t>　　</a:t>
                      </a:r>
                      <a:r>
                        <a:rPr lang="en-US" sz="2600" b="1" dirty="0" err="1">
                          <a:solidFill>
                            <a:schemeClr val="dk1"/>
                          </a:solidFill>
                          <a:latin typeface="Arial"/>
                          <a:ea typeface="Arial"/>
                          <a:cs typeface="Arial"/>
                          <a:sym typeface="Arial"/>
                        </a:rPr>
                        <a:t>意味</a:t>
                      </a:r>
                      <a:endParaRPr sz="2600" b="1" dirty="0">
                        <a:solidFill>
                          <a:schemeClr val="dk1"/>
                        </a:solidFill>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100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ポート番号</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67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TELNET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23450">
                <a:tc>
                  <a:txBody>
                    <a:bodyPr/>
                    <a:lstStyle/>
                    <a:p>
                      <a:pPr marL="0" lvl="0" indent="0" algn="l" rtl="0">
                        <a:spcBef>
                          <a:spcPts val="0"/>
                        </a:spcBef>
                        <a:spcAft>
                          <a:spcPts val="0"/>
                        </a:spcAft>
                        <a:buNone/>
                      </a:pPr>
                      <a:r>
                        <a:rPr lang="en-US" sz="2600">
                          <a:solidFill>
                            <a:schemeClr val="dk1"/>
                          </a:solidFill>
                        </a:rPr>
                        <a:t>　SMTP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メールサーバ間で電子メールの転送を行うプロトコル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71725">
                <a:tc>
                  <a:txBody>
                    <a:bodyPr/>
                    <a:lstStyle/>
                    <a:p>
                      <a:pPr marL="0" lvl="0" indent="0" algn="l" rtl="0">
                        <a:spcBef>
                          <a:spcPts val="0"/>
                        </a:spcBef>
                        <a:spcAft>
                          <a:spcPts val="0"/>
                        </a:spcAft>
                        <a:buNone/>
                      </a:pPr>
                      <a:r>
                        <a:rPr lang="en-US" sz="2600">
                          <a:solidFill>
                            <a:schemeClr val="dk1"/>
                          </a:solidFill>
                        </a:rPr>
                        <a:t>　POP3</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メールサーバ上の電子メールをメーラが受信するためのプロトコル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810075">
                <a:tc>
                  <a:txBody>
                    <a:bodyPr/>
                    <a:lstStyle/>
                    <a:p>
                      <a:pPr marL="0" lvl="0" indent="0" algn="l" rtl="0">
                        <a:spcBef>
                          <a:spcPts val="0"/>
                        </a:spcBef>
                        <a:spcAft>
                          <a:spcPts val="0"/>
                        </a:spcAft>
                        <a:buNone/>
                      </a:pPr>
                      <a:r>
                        <a:rPr lang="en-US" sz="2600">
                          <a:solidFill>
                            <a:schemeClr val="dk1"/>
                          </a:solidFill>
                        </a:rPr>
                        <a:t>　NTP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ネットワーク上の各コンピュータの時刻を同期するプロトコル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14175">
                <a:tc>
                  <a:txBody>
                    <a:bodyPr/>
                    <a:lstStyle/>
                    <a:p>
                      <a:pPr marL="0" lvl="0" indent="0" algn="l" rtl="0">
                        <a:spcBef>
                          <a:spcPts val="0"/>
                        </a:spcBef>
                        <a:spcAft>
                          <a:spcPts val="0"/>
                        </a:spcAft>
                        <a:buNone/>
                      </a:pPr>
                      <a:r>
                        <a:rPr lang="en-US" sz="2600">
                          <a:solidFill>
                            <a:schemeClr val="dk1"/>
                          </a:solidFill>
                        </a:rPr>
                        <a:t>   HTTP</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Webページを送受信するプロトコル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95000">
                <a:tc>
                  <a:txBody>
                    <a:bodyPr/>
                    <a:lstStyle/>
                    <a:p>
                      <a:pPr marL="0" lvl="0" indent="0" algn="l" rtl="0">
                        <a:spcBef>
                          <a:spcPts val="0"/>
                        </a:spcBef>
                        <a:spcAft>
                          <a:spcPts val="0"/>
                        </a:spcAft>
                        <a:buNone/>
                      </a:pPr>
                      <a:r>
                        <a:rPr lang="en-US" sz="2600">
                          <a:solidFill>
                            <a:schemeClr val="dk1"/>
                          </a:solidFill>
                        </a:rPr>
                        <a:t>    FTP</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各種ファイルの転送を行うプロトコル</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46725">
                <a:tc>
                  <a:txBody>
                    <a:bodyPr/>
                    <a:lstStyle/>
                    <a:p>
                      <a:pPr marL="0" lvl="0" indent="0" algn="l" rtl="0">
                        <a:spcBef>
                          <a:spcPts val="0"/>
                        </a:spcBef>
                        <a:spcAft>
                          <a:spcPts val="0"/>
                        </a:spcAft>
                        <a:buNone/>
                      </a:pPr>
                      <a:r>
                        <a:rPr lang="en-US" sz="2600">
                          <a:solidFill>
                            <a:schemeClr val="dk1"/>
                          </a:solidFill>
                        </a:rPr>
                        <a:t>　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電子メールで、テキストだけでなく音声や画像も送れる規格</a:t>
                      </a:r>
                      <a:endParaRPr sz="260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742625">
                <a:tc>
                  <a:txBody>
                    <a:bodyPr/>
                    <a:lstStyle/>
                    <a:p>
                      <a:pPr marL="0" lvl="0" indent="0" algn="l" rtl="0">
                        <a:spcBef>
                          <a:spcPts val="0"/>
                        </a:spcBef>
                        <a:spcAft>
                          <a:spcPts val="0"/>
                        </a:spcAft>
                        <a:buNone/>
                      </a:pPr>
                      <a:r>
                        <a:rPr lang="en-US" sz="2600">
                          <a:solidFill>
                            <a:schemeClr val="dk1"/>
                          </a:solidFill>
                        </a:rPr>
                        <a:t>　S/MIME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solidFill>
                            <a:schemeClr val="dk1"/>
                          </a:solidFill>
                        </a:rPr>
                        <a:t>電子メールの暗号化と署名が行える規格</a:t>
                      </a: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41560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4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練習問題</a:t>
            </a:r>
            <a:endParaRPr/>
          </a:p>
        </p:txBody>
      </p:sp>
      <p:sp>
        <p:nvSpPr>
          <p:cNvPr id="1005" name="Google Shape;1005;p142"/>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4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1011" name="Google Shape;1011;p14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106</a:t>
            </a:fld>
            <a:endParaRPr/>
          </a:p>
        </p:txBody>
      </p:sp>
      <p:sp>
        <p:nvSpPr>
          <p:cNvPr id="1012" name="Google Shape;1012;p143"/>
          <p:cNvSpPr txBox="1"/>
          <p:nvPr/>
        </p:nvSpPr>
        <p:spPr>
          <a:xfrm>
            <a:off x="599475" y="2293975"/>
            <a:ext cx="12286800" cy="3693600"/>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l" rtl="0">
              <a:lnSpc>
                <a:spcPct val="150000"/>
              </a:lnSpc>
              <a:spcBef>
                <a:spcPts val="0"/>
              </a:spcBef>
              <a:spcAft>
                <a:spcPts val="0"/>
              </a:spcAft>
              <a:buNone/>
            </a:pPr>
            <a:r>
              <a:rPr lang="en-US" sz="3000" dirty="0">
                <a:solidFill>
                  <a:srgbClr val="090909"/>
                </a:solidFill>
                <a:highlight>
                  <a:srgbClr val="FFFFFF"/>
                </a:highlight>
              </a:rPr>
              <a:t>TCP/</a:t>
            </a:r>
            <a:r>
              <a:rPr lang="en-US" sz="3000" dirty="0" err="1">
                <a:solidFill>
                  <a:srgbClr val="090909"/>
                </a:solidFill>
                <a:highlight>
                  <a:srgbClr val="FFFFFF"/>
                </a:highlight>
              </a:rPr>
              <a:t>IP階層モデルにおいて、TCPが属する層はどれか</a:t>
            </a:r>
            <a:r>
              <a:rPr lang="en-US" sz="3000" dirty="0">
                <a:solidFill>
                  <a:srgbClr val="090909"/>
                </a:solidFill>
                <a:highlight>
                  <a:srgbClr val="FFFFFF"/>
                </a:highlight>
              </a:rPr>
              <a:t>。</a:t>
            </a:r>
            <a:endParaRPr sz="3000" dirty="0">
              <a:solidFill>
                <a:srgbClr val="090909"/>
              </a:solidFill>
              <a:highlight>
                <a:srgbClr val="FFFFFF"/>
              </a:highlight>
            </a:endParaRPr>
          </a:p>
          <a:p>
            <a:pPr marL="0" marR="0" lvl="0" indent="0" algn="l" rtl="0">
              <a:lnSpc>
                <a:spcPct val="150000"/>
              </a:lnSpc>
              <a:spcBef>
                <a:spcPts val="0"/>
              </a:spcBef>
              <a:spcAft>
                <a:spcPts val="0"/>
              </a:spcAft>
              <a:buNone/>
            </a:pPr>
            <a:endParaRPr sz="3000" dirty="0">
              <a:solidFill>
                <a:srgbClr val="090909"/>
              </a:solidFill>
              <a:highlight>
                <a:srgbClr val="FFFFFF"/>
              </a:highlight>
            </a:endParaRPr>
          </a:p>
          <a:p>
            <a:pPr marL="457200" marR="0" lvl="0" indent="-419100" algn="l" rtl="0">
              <a:lnSpc>
                <a:spcPct val="150000"/>
              </a:lnSpc>
              <a:spcBef>
                <a:spcPts val="0"/>
              </a:spcBef>
              <a:spcAft>
                <a:spcPts val="0"/>
              </a:spcAft>
              <a:buSzPts val="3000"/>
              <a:buAutoNum type="arabicPeriod"/>
            </a:pPr>
            <a:r>
              <a:rPr lang="en-US" sz="3000" dirty="0" err="1">
                <a:solidFill>
                  <a:srgbClr val="090909"/>
                </a:solidFill>
                <a:highlight>
                  <a:srgbClr val="FFFFFF"/>
                </a:highlight>
              </a:rPr>
              <a:t>アプリケーション層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err="1">
                <a:solidFill>
                  <a:srgbClr val="090909"/>
                </a:solidFill>
                <a:highlight>
                  <a:srgbClr val="FFFFFF"/>
                </a:highlight>
              </a:rPr>
              <a:t>インターネット層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err="1">
                <a:solidFill>
                  <a:schemeClr val="tx1"/>
                </a:solidFill>
                <a:highlight>
                  <a:srgbClr val="FFFF00"/>
                </a:highlight>
              </a:rPr>
              <a:t>トランスポート層</a:t>
            </a:r>
            <a:endParaRPr sz="3000" dirty="0">
              <a:solidFill>
                <a:schemeClr val="tx1"/>
              </a:solidFill>
              <a:highlight>
                <a:srgbClr val="FFFF00"/>
              </a:highlight>
            </a:endParaRPr>
          </a:p>
          <a:p>
            <a:pPr marL="457200" marR="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highlight>
                  <a:srgbClr val="FFFFFF"/>
                </a:highlight>
              </a:rPr>
              <a:t>リンク層</a:t>
            </a:r>
            <a:endParaRPr sz="3000" dirty="0">
              <a:solidFill>
                <a:schemeClr val="dk1"/>
              </a:solidFill>
              <a:highlight>
                <a:srgbClr val="FFFFFF"/>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4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1018" name="Google Shape;1018;p14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107</a:t>
            </a:fld>
            <a:endParaRPr/>
          </a:p>
        </p:txBody>
      </p:sp>
      <p:sp>
        <p:nvSpPr>
          <p:cNvPr id="1019" name="Google Shape;1019;p144"/>
          <p:cNvSpPr txBox="1"/>
          <p:nvPr/>
        </p:nvSpPr>
        <p:spPr>
          <a:xfrm>
            <a:off x="599475" y="2293975"/>
            <a:ext cx="12286800" cy="3693600"/>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l" rtl="0">
              <a:lnSpc>
                <a:spcPct val="150000"/>
              </a:lnSpc>
              <a:spcBef>
                <a:spcPts val="0"/>
              </a:spcBef>
              <a:spcAft>
                <a:spcPts val="0"/>
              </a:spcAft>
              <a:buNone/>
            </a:pPr>
            <a:r>
              <a:rPr lang="en-US" sz="3000" dirty="0">
                <a:solidFill>
                  <a:srgbClr val="090909"/>
                </a:solidFill>
                <a:highlight>
                  <a:srgbClr val="FFFFFF"/>
                </a:highlight>
              </a:rPr>
              <a:t>TCP/</a:t>
            </a:r>
            <a:r>
              <a:rPr lang="en-US" sz="3000" dirty="0" err="1">
                <a:solidFill>
                  <a:srgbClr val="090909"/>
                </a:solidFill>
                <a:highlight>
                  <a:srgbClr val="FFFFFF"/>
                </a:highlight>
              </a:rPr>
              <a:t>IP階層モデルにおいて、IPが属する層はどれか</a:t>
            </a:r>
            <a:r>
              <a:rPr lang="en-US" sz="3000" dirty="0">
                <a:solidFill>
                  <a:srgbClr val="090909"/>
                </a:solidFill>
                <a:highlight>
                  <a:srgbClr val="FFFFFF"/>
                </a:highlight>
              </a:rPr>
              <a:t>。</a:t>
            </a:r>
            <a:endParaRPr sz="3000" dirty="0">
              <a:solidFill>
                <a:srgbClr val="090909"/>
              </a:solidFill>
              <a:highlight>
                <a:srgbClr val="FFFFFF"/>
              </a:highlight>
            </a:endParaRPr>
          </a:p>
          <a:p>
            <a:pPr marL="0" marR="0" lvl="0" indent="0" algn="l" rtl="0">
              <a:lnSpc>
                <a:spcPct val="150000"/>
              </a:lnSpc>
              <a:spcBef>
                <a:spcPts val="0"/>
              </a:spcBef>
              <a:spcAft>
                <a:spcPts val="0"/>
              </a:spcAft>
              <a:buNone/>
            </a:pPr>
            <a:endParaRPr sz="3000" dirty="0">
              <a:solidFill>
                <a:srgbClr val="090909"/>
              </a:solidFill>
              <a:highlight>
                <a:srgbClr val="FFFFFF"/>
              </a:highlight>
            </a:endParaRPr>
          </a:p>
          <a:p>
            <a:pPr marL="457200" marR="0" lvl="0" indent="-419100" algn="l" rtl="0">
              <a:lnSpc>
                <a:spcPct val="150000"/>
              </a:lnSpc>
              <a:spcBef>
                <a:spcPts val="0"/>
              </a:spcBef>
              <a:spcAft>
                <a:spcPts val="0"/>
              </a:spcAft>
              <a:buSzPts val="3000"/>
              <a:buAutoNum type="arabicPeriod"/>
            </a:pPr>
            <a:r>
              <a:rPr lang="en-US" sz="3000" dirty="0" err="1">
                <a:solidFill>
                  <a:srgbClr val="090909"/>
                </a:solidFill>
                <a:highlight>
                  <a:srgbClr val="FFFFFF"/>
                </a:highlight>
              </a:rPr>
              <a:t>アプリケーション層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err="1">
                <a:solidFill>
                  <a:schemeClr val="tx1"/>
                </a:solidFill>
                <a:highlight>
                  <a:srgbClr val="FFFF00"/>
                </a:highlight>
              </a:rPr>
              <a:t>インターネット層</a:t>
            </a:r>
            <a:endParaRPr sz="3000" dirty="0">
              <a:solidFill>
                <a:schemeClr val="tx1"/>
              </a:solidFill>
              <a:highlight>
                <a:srgbClr val="FFFF00"/>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err="1">
                <a:solidFill>
                  <a:srgbClr val="090909"/>
                </a:solidFill>
                <a:highlight>
                  <a:srgbClr val="FFFFFF"/>
                </a:highlight>
              </a:rPr>
              <a:t>トランスポート層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highlight>
                  <a:srgbClr val="FFFFFF"/>
                </a:highlight>
              </a:rPr>
              <a:t>ネットワークインターフェース層</a:t>
            </a:r>
            <a:endParaRPr sz="3000" dirty="0">
              <a:solidFill>
                <a:schemeClr val="dk1"/>
              </a:solidFill>
              <a:highlight>
                <a:srgbClr val="FFFFFF"/>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4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問題3</a:t>
            </a:r>
            <a:endParaRPr/>
          </a:p>
        </p:txBody>
      </p:sp>
      <p:sp>
        <p:nvSpPr>
          <p:cNvPr id="1025" name="Google Shape;1025;p14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108</a:t>
            </a:fld>
            <a:endParaRPr/>
          </a:p>
        </p:txBody>
      </p:sp>
      <p:sp>
        <p:nvSpPr>
          <p:cNvPr id="1026" name="Google Shape;1026;p145"/>
          <p:cNvSpPr txBox="1"/>
          <p:nvPr/>
        </p:nvSpPr>
        <p:spPr>
          <a:xfrm>
            <a:off x="599475" y="2293975"/>
            <a:ext cx="12286800" cy="4344300"/>
          </a:xfrm>
          <a:prstGeom prst="rect">
            <a:avLst/>
          </a:prstGeom>
          <a:noFill/>
          <a:ln>
            <a:noFill/>
          </a:ln>
        </p:spPr>
        <p:txBody>
          <a:bodyPr spcFirstLastPara="1" wrap="square" lIns="50800" tIns="50800" rIns="50800" bIns="50800" anchor="t" anchorCtr="0">
            <a:normAutofit/>
          </a:bodyPr>
          <a:lstStyle/>
          <a:p>
            <a:pPr marL="0" marR="0" lvl="0" indent="0" algn="l" rtl="0">
              <a:lnSpc>
                <a:spcPct val="130000"/>
              </a:lnSpc>
              <a:spcBef>
                <a:spcPts val="0"/>
              </a:spcBef>
              <a:spcAft>
                <a:spcPts val="0"/>
              </a:spcAft>
              <a:buNone/>
            </a:pPr>
            <a:r>
              <a:rPr lang="en-US" sz="2900" dirty="0" err="1">
                <a:solidFill>
                  <a:srgbClr val="090909"/>
                </a:solidFill>
                <a:highlight>
                  <a:srgbClr val="FFFFFF"/>
                </a:highlight>
              </a:rPr>
              <a:t>TCP及びUDPのプロトコル処理において、通信相手のアプリケーションを識別するために使用されるものはどれか</a:t>
            </a:r>
            <a:r>
              <a:rPr lang="en-US" sz="2900" dirty="0">
                <a:solidFill>
                  <a:srgbClr val="090909"/>
                </a:solidFill>
                <a:highlight>
                  <a:srgbClr val="FFFFFF"/>
                </a:highlight>
              </a:rPr>
              <a:t>。</a:t>
            </a:r>
            <a:endParaRPr sz="2900" dirty="0">
              <a:solidFill>
                <a:srgbClr val="090909"/>
              </a:solidFill>
              <a:highlight>
                <a:srgbClr val="FFFFFF"/>
              </a:highlight>
            </a:endParaRPr>
          </a:p>
          <a:p>
            <a:pPr marL="0" marR="0" lvl="0" indent="0" algn="l" rtl="0">
              <a:lnSpc>
                <a:spcPct val="130000"/>
              </a:lnSpc>
              <a:spcBef>
                <a:spcPts val="0"/>
              </a:spcBef>
              <a:spcAft>
                <a:spcPts val="0"/>
              </a:spcAft>
              <a:buNone/>
            </a:pPr>
            <a:endParaRPr sz="2900" dirty="0">
              <a:solidFill>
                <a:srgbClr val="090909"/>
              </a:solidFill>
              <a:highlight>
                <a:srgbClr val="FFFFFF"/>
              </a:highlight>
            </a:endParaRPr>
          </a:p>
          <a:p>
            <a:pPr marL="457200" marR="0" lvl="0" indent="-412750" algn="l" rtl="0">
              <a:lnSpc>
                <a:spcPct val="130000"/>
              </a:lnSpc>
              <a:spcBef>
                <a:spcPts val="0"/>
              </a:spcBef>
              <a:spcAft>
                <a:spcPts val="0"/>
              </a:spcAft>
              <a:buSzPts val="2900"/>
              <a:buAutoNum type="arabicPeriod"/>
            </a:pPr>
            <a:r>
              <a:rPr lang="en-US" sz="2900" dirty="0" err="1">
                <a:solidFill>
                  <a:srgbClr val="090909"/>
                </a:solidFill>
                <a:highlight>
                  <a:srgbClr val="FFFFFF"/>
                </a:highlight>
              </a:rPr>
              <a:t>MACアドレス</a:t>
            </a:r>
            <a:endParaRPr sz="2900" dirty="0">
              <a:solidFill>
                <a:srgbClr val="090909"/>
              </a:solidFill>
              <a:highlight>
                <a:srgbClr val="FFFFFF"/>
              </a:highlight>
            </a:endParaRPr>
          </a:p>
          <a:p>
            <a:pPr marL="457200" marR="0" lvl="0" indent="-412750" algn="l" rtl="0">
              <a:lnSpc>
                <a:spcPct val="130000"/>
              </a:lnSpc>
              <a:spcBef>
                <a:spcPts val="0"/>
              </a:spcBef>
              <a:spcAft>
                <a:spcPts val="0"/>
              </a:spcAft>
              <a:buClr>
                <a:srgbClr val="090909"/>
              </a:buClr>
              <a:buSzPts val="2900"/>
              <a:buAutoNum type="arabicPeriod"/>
            </a:pPr>
            <a:r>
              <a:rPr lang="en-US" sz="2900" dirty="0" err="1">
                <a:solidFill>
                  <a:srgbClr val="090909"/>
                </a:solidFill>
                <a:highlight>
                  <a:srgbClr val="FFFFFF"/>
                </a:highlight>
              </a:rPr>
              <a:t>シーケンス番号</a:t>
            </a:r>
            <a:endParaRPr sz="2900" dirty="0">
              <a:solidFill>
                <a:srgbClr val="090909"/>
              </a:solidFill>
              <a:highlight>
                <a:srgbClr val="FFFFFF"/>
              </a:highlight>
            </a:endParaRPr>
          </a:p>
          <a:p>
            <a:pPr marL="457200" marR="0" lvl="0" indent="-412750" algn="l" rtl="0">
              <a:lnSpc>
                <a:spcPct val="130000"/>
              </a:lnSpc>
              <a:spcBef>
                <a:spcPts val="0"/>
              </a:spcBef>
              <a:spcAft>
                <a:spcPts val="0"/>
              </a:spcAft>
              <a:buClr>
                <a:srgbClr val="090909"/>
              </a:buClr>
              <a:buSzPts val="2900"/>
              <a:buAutoNum type="arabicPeriod"/>
            </a:pPr>
            <a:r>
              <a:rPr lang="en-US" sz="2900" dirty="0" err="1">
                <a:solidFill>
                  <a:srgbClr val="090909"/>
                </a:solidFill>
                <a:highlight>
                  <a:srgbClr val="FFFFFF"/>
                </a:highlight>
              </a:rPr>
              <a:t>プロトコル番号</a:t>
            </a:r>
            <a:endParaRPr sz="2900" dirty="0">
              <a:solidFill>
                <a:srgbClr val="090909"/>
              </a:solidFill>
              <a:highlight>
                <a:srgbClr val="FFFFFF"/>
              </a:highlight>
            </a:endParaRPr>
          </a:p>
          <a:p>
            <a:pPr marL="457200" marR="0" lvl="0" indent="-412750" algn="l" rtl="0">
              <a:lnSpc>
                <a:spcPct val="130000"/>
              </a:lnSpc>
              <a:spcBef>
                <a:spcPts val="0"/>
              </a:spcBef>
              <a:spcAft>
                <a:spcPts val="0"/>
              </a:spcAft>
              <a:buClr>
                <a:schemeClr val="dk1"/>
              </a:buClr>
              <a:buSzPts val="2900"/>
              <a:buAutoNum type="arabicPeriod"/>
            </a:pPr>
            <a:r>
              <a:rPr lang="en-US" sz="2900" dirty="0" err="1">
                <a:solidFill>
                  <a:schemeClr val="tx1"/>
                </a:solidFill>
                <a:highlight>
                  <a:srgbClr val="FFFF00"/>
                </a:highlight>
              </a:rPr>
              <a:t>ポート番号</a:t>
            </a:r>
            <a:endParaRPr sz="2900" dirty="0">
              <a:solidFill>
                <a:schemeClr val="tx1"/>
              </a:solidFill>
              <a:highlight>
                <a:srgbClr val="FFFF00"/>
              </a:high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問題4</a:t>
            </a:r>
            <a:endParaRPr/>
          </a:p>
        </p:txBody>
      </p:sp>
      <p:sp>
        <p:nvSpPr>
          <p:cNvPr id="1032" name="Google Shape;1032;p14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109</a:t>
            </a:fld>
            <a:endParaRPr/>
          </a:p>
        </p:txBody>
      </p:sp>
      <p:sp>
        <p:nvSpPr>
          <p:cNvPr id="1033" name="Google Shape;1033;p146"/>
          <p:cNvSpPr txBox="1"/>
          <p:nvPr/>
        </p:nvSpPr>
        <p:spPr>
          <a:xfrm>
            <a:off x="599475" y="2293975"/>
            <a:ext cx="12286800" cy="4680900"/>
          </a:xfrm>
          <a:prstGeom prst="rect">
            <a:avLst/>
          </a:prstGeom>
          <a:noFill/>
          <a:ln>
            <a:noFill/>
          </a:ln>
        </p:spPr>
        <p:txBody>
          <a:bodyPr spcFirstLastPara="1" wrap="square" lIns="50800" tIns="50800" rIns="50800" bIns="50800" anchor="t" anchorCtr="0">
            <a:normAutofit lnSpcReduction="10000"/>
          </a:bodyPr>
          <a:lstStyle/>
          <a:p>
            <a:pPr marL="0" marR="0" lvl="0" indent="0" algn="l" rtl="0">
              <a:lnSpc>
                <a:spcPct val="150000"/>
              </a:lnSpc>
              <a:spcBef>
                <a:spcPts val="0"/>
              </a:spcBef>
              <a:spcAft>
                <a:spcPts val="0"/>
              </a:spcAft>
              <a:buNone/>
            </a:pPr>
            <a:r>
              <a:rPr lang="en-US" sz="3000" dirty="0">
                <a:solidFill>
                  <a:srgbClr val="090909"/>
                </a:solidFill>
                <a:highlight>
                  <a:srgbClr val="FFFFFF"/>
                </a:highlight>
              </a:rPr>
              <a:t>TCP/</a:t>
            </a:r>
            <a:r>
              <a:rPr lang="en-US" sz="3000" dirty="0" err="1">
                <a:solidFill>
                  <a:srgbClr val="090909"/>
                </a:solidFill>
                <a:highlight>
                  <a:srgbClr val="FFFFFF"/>
                </a:highlight>
              </a:rPr>
              <a:t>IPネットワークで利用されるプロトコルのうち、ホストリモートログインし、遠隔操作ができる仮装端末機能を提供するものはどれか</a:t>
            </a: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a:p>
            <a:pPr marL="457200" marR="0" lvl="0" indent="-419100" algn="l" rtl="0">
              <a:lnSpc>
                <a:spcPct val="150000"/>
              </a:lnSpc>
              <a:spcBef>
                <a:spcPts val="0"/>
              </a:spcBef>
              <a:spcAft>
                <a:spcPts val="0"/>
              </a:spcAft>
              <a:buSzPts val="3000"/>
              <a:buAutoNum type="arabicPeriod"/>
            </a:pPr>
            <a:r>
              <a:rPr lang="en-US" sz="3000" dirty="0">
                <a:solidFill>
                  <a:srgbClr val="090909"/>
                </a:solidFill>
                <a:highlight>
                  <a:srgbClr val="FFFFFF"/>
                </a:highlight>
              </a:rPr>
              <a:t>FTP</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HTTP</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SMTP</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chemeClr val="dk1"/>
              </a:buClr>
              <a:buSzPts val="3000"/>
              <a:buAutoNum type="arabicPeriod"/>
            </a:pPr>
            <a:r>
              <a:rPr lang="en-US" sz="3000" dirty="0">
                <a:solidFill>
                  <a:schemeClr val="tx1"/>
                </a:solidFill>
                <a:highlight>
                  <a:srgbClr val="FFFF00"/>
                </a:highlight>
              </a:rPr>
              <a:t>TELNET</a:t>
            </a:r>
            <a:endParaRPr sz="3000" dirty="0">
              <a:solidFill>
                <a:schemeClr val="tx1"/>
              </a:solidFill>
              <a:highlight>
                <a:srgbClr val="FFFF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330" name="Google Shape;330;p5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a:t>
            </a:fld>
            <a:endParaRPr/>
          </a:p>
        </p:txBody>
      </p:sp>
      <p:sp>
        <p:nvSpPr>
          <p:cNvPr id="331" name="Google Shape;331;p55"/>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2500"/>
              </a:spcAft>
              <a:buClr>
                <a:schemeClr val="dk1"/>
              </a:buClr>
              <a:buSzPts val="1100"/>
              <a:buFont typeface="Arial"/>
              <a:buNone/>
            </a:pPr>
            <a:r>
              <a:rPr lang="en-US" sz="3200"/>
              <a:t>OSI基本参照モデルに対応した通信プロトコルのうち、</a:t>
            </a:r>
            <a:br>
              <a:rPr lang="en-US" sz="3200"/>
            </a:br>
            <a:r>
              <a:rPr lang="en-US" sz="3200"/>
              <a:t>インターネットで使われているTCP/IPというプロトコルが、世界中の多くのコンピュータやソフトウェアで、デファクト</a:t>
            </a:r>
            <a:br>
              <a:rPr lang="en-US" sz="3200"/>
            </a:br>
            <a:r>
              <a:rPr lang="en-US" sz="3200"/>
              <a:t>スタンダード（事実上の業界標準）として使われています。</a:t>
            </a:r>
            <a:endParaRPr sz="32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4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問題5</a:t>
            </a:r>
            <a:endParaRPr/>
          </a:p>
        </p:txBody>
      </p:sp>
      <p:sp>
        <p:nvSpPr>
          <p:cNvPr id="1039" name="Google Shape;1039;p14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110</a:t>
            </a:fld>
            <a:endParaRPr/>
          </a:p>
        </p:txBody>
      </p:sp>
      <p:sp>
        <p:nvSpPr>
          <p:cNvPr id="1040" name="Google Shape;1040;p147"/>
          <p:cNvSpPr txBox="1"/>
          <p:nvPr/>
        </p:nvSpPr>
        <p:spPr>
          <a:xfrm>
            <a:off x="599475" y="2293975"/>
            <a:ext cx="12286800" cy="5331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SzPts val="1018"/>
              <a:buNone/>
            </a:pPr>
            <a:r>
              <a:rPr lang="en-US" sz="3000" dirty="0" err="1">
                <a:solidFill>
                  <a:srgbClr val="090909"/>
                </a:solidFill>
                <a:highlight>
                  <a:srgbClr val="FFFFFF"/>
                </a:highlight>
              </a:rPr>
              <a:t>インターネットにおける電子メールの規約で、ヘッダフィールドの</a:t>
            </a:r>
            <a:br>
              <a:rPr lang="en-US" sz="3000" dirty="0">
                <a:solidFill>
                  <a:srgbClr val="090909"/>
                </a:solidFill>
                <a:highlight>
                  <a:srgbClr val="FFFFFF"/>
                </a:highlight>
              </a:rPr>
            </a:br>
            <a:r>
              <a:rPr lang="en-US" sz="3000" dirty="0" err="1">
                <a:solidFill>
                  <a:srgbClr val="090909"/>
                </a:solidFill>
                <a:highlight>
                  <a:srgbClr val="FFFFFF"/>
                </a:highlight>
              </a:rPr>
              <a:t>拡張を行い、テキストだけでなく、音声、画像なども行えるように</a:t>
            </a:r>
            <a:endParaRPr sz="3000" dirty="0">
              <a:solidFill>
                <a:srgbClr val="090909"/>
              </a:solidFill>
              <a:highlight>
                <a:srgbClr val="FFFFFF"/>
              </a:highlight>
            </a:endParaRPr>
          </a:p>
          <a:p>
            <a:pPr marL="0" marR="0" lvl="0" indent="0" algn="l" rtl="0">
              <a:lnSpc>
                <a:spcPct val="150000"/>
              </a:lnSpc>
              <a:spcBef>
                <a:spcPts val="0"/>
              </a:spcBef>
              <a:spcAft>
                <a:spcPts val="0"/>
              </a:spcAft>
              <a:buSzPts val="1018"/>
              <a:buNone/>
            </a:pPr>
            <a:r>
              <a:rPr lang="en-US" sz="3000" dirty="0" err="1">
                <a:solidFill>
                  <a:srgbClr val="090909"/>
                </a:solidFill>
                <a:highlight>
                  <a:srgbClr val="FFFFFF"/>
                </a:highlight>
              </a:rPr>
              <a:t>したものはどれか</a:t>
            </a:r>
            <a:endParaRPr sz="3000" dirty="0">
              <a:solidFill>
                <a:srgbClr val="090909"/>
              </a:solidFill>
              <a:highlight>
                <a:srgbClr val="FFFFFF"/>
              </a:highlight>
            </a:endParaRPr>
          </a:p>
          <a:p>
            <a:pPr marL="0" marR="0" lvl="0" indent="0" algn="l" rtl="0">
              <a:lnSpc>
                <a:spcPct val="115000"/>
              </a:lnSpc>
              <a:spcBef>
                <a:spcPts val="0"/>
              </a:spcBef>
              <a:spcAft>
                <a:spcPts val="0"/>
              </a:spcAft>
              <a:buSzPts val="1018"/>
              <a:buNone/>
            </a:pPr>
            <a:endParaRPr sz="3000" dirty="0">
              <a:solidFill>
                <a:srgbClr val="090909"/>
              </a:solidFill>
              <a:highlight>
                <a:srgbClr val="FFFFFF"/>
              </a:highlight>
            </a:endParaRPr>
          </a:p>
          <a:p>
            <a:pPr marL="457200" marR="0" lvl="0" indent="-419100" algn="l" rtl="0">
              <a:lnSpc>
                <a:spcPct val="150000"/>
              </a:lnSpc>
              <a:spcBef>
                <a:spcPts val="0"/>
              </a:spcBef>
              <a:spcAft>
                <a:spcPts val="0"/>
              </a:spcAft>
              <a:buSzPts val="3000"/>
              <a:buAutoNum type="arabicPeriod"/>
            </a:pPr>
            <a:r>
              <a:rPr lang="en-US" sz="3000" dirty="0">
                <a:solidFill>
                  <a:srgbClr val="090909"/>
                </a:solidFill>
                <a:highlight>
                  <a:srgbClr val="FFFFFF"/>
                </a:highlight>
              </a:rPr>
              <a:t>HTML</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MHS</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chemeClr val="tx1"/>
                </a:solidFill>
                <a:highlight>
                  <a:srgbClr val="FFFF00"/>
                </a:highlight>
              </a:rPr>
              <a:t>MIME</a:t>
            </a:r>
            <a:endParaRPr sz="3000" dirty="0">
              <a:solidFill>
                <a:schemeClr val="tx1"/>
              </a:solidFill>
              <a:highlight>
                <a:srgbClr val="FFFF00"/>
              </a:highlight>
            </a:endParaRPr>
          </a:p>
          <a:p>
            <a:pPr marL="457200" marR="0" lvl="0" indent="-419100" algn="l" rtl="0">
              <a:lnSpc>
                <a:spcPct val="150000"/>
              </a:lnSpc>
              <a:spcBef>
                <a:spcPts val="0"/>
              </a:spcBef>
              <a:spcAft>
                <a:spcPts val="0"/>
              </a:spcAft>
              <a:buClr>
                <a:schemeClr val="dk1"/>
              </a:buClr>
              <a:buSzPts val="3000"/>
              <a:buAutoNum type="arabicPeriod"/>
            </a:pPr>
            <a:r>
              <a:rPr lang="en-US" sz="3000" dirty="0">
                <a:solidFill>
                  <a:schemeClr val="dk1"/>
                </a:solidFill>
                <a:highlight>
                  <a:srgbClr val="FFFFFF"/>
                </a:highlight>
              </a:rPr>
              <a:t>SMTP</a:t>
            </a:r>
            <a:endParaRPr sz="3000" dirty="0">
              <a:solidFill>
                <a:schemeClr val="dk1"/>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8"/>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1046" name="Google Shape;1046;p148"/>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379521-A0B8-4E81-BE0F-6CEDCCF93B7F}"/>
              </a:ext>
            </a:extLst>
          </p:cNvPr>
          <p:cNvSpPr>
            <a:spLocks noGrp="1"/>
          </p:cNvSpPr>
          <p:nvPr>
            <p:ph type="title"/>
          </p:nvPr>
        </p:nvSpPr>
        <p:spPr>
          <a:xfrm>
            <a:off x="952550" y="3074350"/>
            <a:ext cx="11099700" cy="1934400"/>
          </a:xfrm>
        </p:spPr>
        <p:txBody>
          <a:bodyPr/>
          <a:lstStyle/>
          <a:p>
            <a:r>
              <a:rPr lang="vi-VN" sz="2800" dirty="0"/>
              <a:t>Trong </a:t>
            </a:r>
            <a:r>
              <a:rPr lang="vi-VN" sz="2800" dirty="0" err="1"/>
              <a:t>các</a:t>
            </a:r>
            <a:r>
              <a:rPr lang="vi-VN" sz="2800" dirty="0"/>
              <a:t> giao </a:t>
            </a:r>
            <a:r>
              <a:rPr lang="vi-VN" sz="2800" dirty="0" err="1"/>
              <a:t>thức</a:t>
            </a:r>
            <a:r>
              <a:rPr lang="vi-VN" sz="2800" dirty="0"/>
              <a:t> </a:t>
            </a:r>
            <a:r>
              <a:rPr lang="vi-VN" sz="2800" dirty="0" err="1"/>
              <a:t>mà</a:t>
            </a:r>
            <a:r>
              <a:rPr lang="vi-VN" sz="2800" dirty="0"/>
              <a:t> </a:t>
            </a:r>
            <a:r>
              <a:rPr lang="vi-VN" sz="2800" dirty="0" err="1"/>
              <a:t>đáp</a:t>
            </a:r>
            <a:r>
              <a:rPr lang="vi-VN" sz="2800" dirty="0"/>
              <a:t> </a:t>
            </a:r>
            <a:r>
              <a:rPr lang="vi-VN" sz="2800" dirty="0" err="1"/>
              <a:t>ứng</a:t>
            </a:r>
            <a:r>
              <a:rPr lang="vi-VN" sz="2800" dirty="0"/>
              <a:t> mô </a:t>
            </a:r>
            <a:r>
              <a:rPr lang="vi-VN" sz="2800" dirty="0" err="1"/>
              <a:t>hình</a:t>
            </a:r>
            <a:r>
              <a:rPr lang="vi-VN" sz="2800" dirty="0"/>
              <a:t> tham </a:t>
            </a:r>
            <a:r>
              <a:rPr lang="vi-VN" sz="2800" dirty="0" err="1"/>
              <a:t>chiếu</a:t>
            </a:r>
            <a:r>
              <a:rPr lang="vi-VN" sz="2800" dirty="0"/>
              <a:t> </a:t>
            </a:r>
            <a:r>
              <a:rPr lang="vi-VN" sz="2800" dirty="0" err="1"/>
              <a:t>hệ</a:t>
            </a:r>
            <a:r>
              <a:rPr lang="vi-VN" sz="2800" dirty="0"/>
              <a:t> </a:t>
            </a:r>
            <a:r>
              <a:rPr lang="vi-VN" sz="2800" dirty="0" err="1"/>
              <a:t>thống</a:t>
            </a:r>
            <a:r>
              <a:rPr lang="vi-VN" sz="2800" dirty="0"/>
              <a:t> </a:t>
            </a:r>
            <a:r>
              <a:rPr lang="vi-VN" sz="2800" dirty="0" err="1"/>
              <a:t>mở</a:t>
            </a:r>
            <a:r>
              <a:rPr lang="vi-VN" sz="2800" dirty="0"/>
              <a:t> OSI, Giao </a:t>
            </a:r>
            <a:r>
              <a:rPr lang="vi-VN" sz="2800" dirty="0" err="1"/>
              <a:t>thức</a:t>
            </a:r>
            <a:r>
              <a:rPr lang="vi-VN" sz="2800" dirty="0"/>
              <a:t> TCP/IP </a:t>
            </a:r>
            <a:r>
              <a:rPr lang="vi-VN" sz="2800" dirty="0" err="1"/>
              <a:t>mà</a:t>
            </a:r>
            <a:r>
              <a:rPr lang="vi-VN" sz="2800" dirty="0"/>
              <a:t> </a:t>
            </a:r>
            <a:r>
              <a:rPr lang="vi-VN" sz="2800" dirty="0" err="1"/>
              <a:t>được</a:t>
            </a:r>
            <a:r>
              <a:rPr lang="vi-VN" sz="2800" dirty="0"/>
              <a:t> </a:t>
            </a:r>
            <a:r>
              <a:rPr lang="vi-VN" sz="2800" dirty="0" err="1"/>
              <a:t>sử</a:t>
            </a:r>
            <a:r>
              <a:rPr lang="vi-VN" sz="2800" dirty="0"/>
              <a:t> </a:t>
            </a:r>
            <a:r>
              <a:rPr lang="vi-VN" sz="2800" dirty="0" err="1"/>
              <a:t>dụng</a:t>
            </a:r>
            <a:r>
              <a:rPr lang="vi-VN" sz="2800" dirty="0"/>
              <a:t> trong </a:t>
            </a:r>
            <a:r>
              <a:rPr lang="vi-VN" sz="2800" dirty="0" err="1"/>
              <a:t>internet</a:t>
            </a:r>
            <a:r>
              <a:rPr lang="vi-VN" sz="2800" dirty="0"/>
              <a:t> </a:t>
            </a:r>
            <a:r>
              <a:rPr lang="vi-VN" sz="2800" dirty="0" err="1"/>
              <a:t>được</a:t>
            </a:r>
            <a:r>
              <a:rPr lang="vi-VN" sz="2800" dirty="0"/>
              <a:t> </a:t>
            </a:r>
            <a:r>
              <a:rPr lang="vi-VN" sz="2800" dirty="0" err="1"/>
              <a:t>sử</a:t>
            </a:r>
            <a:r>
              <a:rPr lang="vi-VN" sz="2800" dirty="0"/>
              <a:t> </a:t>
            </a:r>
            <a:r>
              <a:rPr lang="vi-VN" sz="2800" dirty="0" err="1"/>
              <a:t>dụng</a:t>
            </a:r>
            <a:r>
              <a:rPr lang="vi-VN" sz="2800" dirty="0"/>
              <a:t> như </a:t>
            </a:r>
            <a:r>
              <a:rPr lang="vi-VN" sz="2800" dirty="0" err="1"/>
              <a:t>là</a:t>
            </a:r>
            <a:r>
              <a:rPr lang="vi-VN" sz="2800" dirty="0"/>
              <a:t> tiêu </a:t>
            </a:r>
            <a:r>
              <a:rPr lang="vi-VN" sz="2800" dirty="0" err="1"/>
              <a:t>chuẩn</a:t>
            </a:r>
            <a:r>
              <a:rPr lang="vi-VN" sz="2800" dirty="0"/>
              <a:t> trên </a:t>
            </a:r>
            <a:r>
              <a:rPr lang="vi-VN" sz="2800" dirty="0" err="1"/>
              <a:t>thực</a:t>
            </a:r>
            <a:r>
              <a:rPr lang="vi-VN" sz="2800" dirty="0"/>
              <a:t> </a:t>
            </a:r>
            <a:r>
              <a:rPr lang="vi-VN" sz="2800" dirty="0" err="1"/>
              <a:t>tế</a:t>
            </a:r>
            <a:r>
              <a:rPr lang="vi-VN" sz="2800" dirty="0"/>
              <a:t> trong </a:t>
            </a:r>
            <a:r>
              <a:rPr lang="vi-VN" sz="2800" dirty="0" err="1"/>
              <a:t>rất</a:t>
            </a:r>
            <a:r>
              <a:rPr lang="vi-VN" sz="2800" dirty="0"/>
              <a:t> </a:t>
            </a:r>
            <a:r>
              <a:rPr lang="vi-VN" sz="2800" dirty="0" err="1"/>
              <a:t>nhiều</a:t>
            </a:r>
            <a:r>
              <a:rPr lang="vi-VN" sz="2800" dirty="0"/>
              <a:t> </a:t>
            </a:r>
            <a:r>
              <a:rPr lang="vi-VN" sz="2800" dirty="0" err="1"/>
              <a:t>máy</a:t>
            </a:r>
            <a:r>
              <a:rPr lang="vi-VN" sz="2800" dirty="0"/>
              <a:t> </a:t>
            </a:r>
            <a:r>
              <a:rPr lang="vi-VN" sz="2800" dirty="0" err="1"/>
              <a:t>tính</a:t>
            </a:r>
            <a:r>
              <a:rPr lang="vi-VN" sz="2800" dirty="0"/>
              <a:t> </a:t>
            </a:r>
            <a:r>
              <a:rPr lang="vi-VN" sz="2800" dirty="0" err="1"/>
              <a:t>và</a:t>
            </a:r>
            <a:r>
              <a:rPr lang="vi-VN" sz="2800" dirty="0"/>
              <a:t> </a:t>
            </a:r>
            <a:r>
              <a:rPr lang="vi-VN" sz="2800" dirty="0" err="1"/>
              <a:t>phần</a:t>
            </a:r>
            <a:r>
              <a:rPr lang="vi-VN" sz="2800" dirty="0"/>
              <a:t> </a:t>
            </a:r>
            <a:r>
              <a:rPr lang="vi-VN" sz="2800" dirty="0" err="1"/>
              <a:t>mềm</a:t>
            </a:r>
            <a:r>
              <a:rPr lang="vi-VN" sz="2800" dirty="0"/>
              <a:t>.</a:t>
            </a:r>
          </a:p>
        </p:txBody>
      </p:sp>
    </p:spTree>
    <p:extLst>
      <p:ext uri="{BB962C8B-B14F-4D97-AF65-F5344CB8AC3E}">
        <p14:creationId xmlns:p14="http://schemas.microsoft.com/office/powerpoint/2010/main" val="43742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37" name="Google Shape;337;p5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13</a:t>
            </a:fld>
            <a:endParaRPr/>
          </a:p>
        </p:txBody>
      </p:sp>
      <p:sp>
        <p:nvSpPr>
          <p:cNvPr id="338" name="Google Shape;338;p5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39" name="Google Shape;339;p5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14</a:t>
            </a:fld>
            <a:endParaRPr/>
          </a:p>
        </p:txBody>
      </p:sp>
      <p:sp>
        <p:nvSpPr>
          <p:cNvPr id="345" name="Google Shape;345;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46" name="Google Shape;346;p57"/>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OSI</a:t>
                      </a:r>
                      <a:r>
                        <a:rPr lang="en-US" sz="3000">
                          <a:solidFill>
                            <a:schemeClr val="dk1"/>
                          </a:solidFill>
                        </a:rPr>
                        <a:t>基本参照モデル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インターネット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世界中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コンピュータ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ソフトウェア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デファクトスタンダード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事実上の世界標準</a:t>
                      </a:r>
                      <a:endParaRPr sz="3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15</a:t>
            </a:fld>
            <a:endParaRPr/>
          </a:p>
        </p:txBody>
      </p:sp>
      <p:sp>
        <p:nvSpPr>
          <p:cNvPr id="352" name="Google Shape;352;p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353" name="Google Shape;353;p58"/>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OSI</a:t>
                      </a:r>
                      <a:r>
                        <a:rPr lang="en-US" sz="3000">
                          <a:solidFill>
                            <a:schemeClr val="dk1"/>
                          </a:solidFill>
                        </a:rPr>
                        <a:t>基本参照モデル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インターネット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世界中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コンピュータ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ソフトウェア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デファクトスタンダード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事実上の世界標準</a:t>
                      </a:r>
                      <a:endParaRPr sz="3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16</a:t>
            </a:fld>
            <a:endParaRPr/>
          </a:p>
        </p:txBody>
      </p:sp>
      <p:sp>
        <p:nvSpPr>
          <p:cNvPr id="359" name="Google Shape;359;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360" name="Google Shape;360;p59"/>
          <p:cNvGraphicFramePr/>
          <p:nvPr/>
        </p:nvGraphicFramePr>
        <p:xfrm>
          <a:off x="660650" y="2206050"/>
          <a:ext cx="11391675" cy="7063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Phần mềm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Tiêu chuẩn trên thực tế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Máy tính, computer</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Khắp thế giới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Mạng, internet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Giao thức truyền thông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Tương ứng, đáp ứng, đối ứng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Mô hình tham chiếu hệ thống mở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66" name="Google Shape;366;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17</a:t>
            </a:fld>
            <a:endParaRPr/>
          </a:p>
        </p:txBody>
      </p:sp>
      <p:sp>
        <p:nvSpPr>
          <p:cNvPr id="367" name="Google Shape;367;p6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chemeClr val="dk1"/>
                </a:solidFill>
                <a:latin typeface="Arial"/>
                <a:ea typeface="Arial"/>
                <a:cs typeface="Arial"/>
                <a:sym typeface="Arial"/>
              </a:rPr>
              <a:t>を</a:t>
            </a:r>
            <a:r>
              <a:rPr lang="en-US" sz="6400" b="0" i="0" u="none" strike="noStrike" cap="none">
                <a:solidFill>
                  <a:srgbClr val="000000"/>
                </a:solidFill>
                <a:latin typeface="Arial"/>
                <a:ea typeface="Arial"/>
                <a:cs typeface="Arial"/>
                <a:sym typeface="Arial"/>
              </a:rPr>
              <a:t>使って</a:t>
            </a:r>
            <a:br>
              <a:rPr lang="en-US" sz="6400" b="0" i="0" u="none" strike="noStrike" cap="none">
                <a:solidFill>
                  <a:srgbClr val="000000"/>
                </a:solidFill>
                <a:latin typeface="Arial"/>
                <a:ea typeface="Arial"/>
                <a:cs typeface="Arial"/>
                <a:sym typeface="Arial"/>
              </a:rPr>
            </a:br>
            <a:r>
              <a:rPr lang="en-US" sz="6400" b="0" i="0" u="none" strike="noStrike" cap="none">
                <a:solidFill>
                  <a:schemeClr val="accent5"/>
                </a:solidFill>
                <a:latin typeface="Arial"/>
                <a:ea typeface="Arial"/>
                <a:cs typeface="Arial"/>
                <a:sym typeface="Aria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368" name="Google Shape;368;p60"/>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74" name="Google Shape;374;p6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18</a:t>
            </a:fld>
            <a:endParaRPr/>
          </a:p>
        </p:txBody>
      </p:sp>
      <p:sp>
        <p:nvSpPr>
          <p:cNvPr id="375" name="Google Shape;375;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381" name="Google Shape;381;p6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19</a:t>
            </a:fld>
            <a:endParaRPr/>
          </a:p>
        </p:txBody>
      </p:sp>
      <p:sp>
        <p:nvSpPr>
          <p:cNvPr id="382" name="Google Shape;382;p6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383" name="Google Shape;383;p6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sz="6400" b="0" i="0" u="none" strike="noStrike" cap="none">
                <a:solidFill>
                  <a:srgbClr val="C63024"/>
                </a:solidFill>
                <a:latin typeface="Arial"/>
                <a:ea typeface="Arial"/>
                <a:cs typeface="Arial"/>
                <a:sym typeface="Arial"/>
              </a:rPr>
              <a:t>小テスト</a:t>
            </a:r>
            <a:endParaRPr/>
          </a:p>
        </p:txBody>
      </p:sp>
      <p:sp>
        <p:nvSpPr>
          <p:cNvPr id="266" name="Google Shape;266;p46"/>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389" name="Google Shape;389;p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20</a:t>
            </a:fld>
            <a:endParaRPr/>
          </a:p>
        </p:txBody>
      </p:sp>
      <p:sp>
        <p:nvSpPr>
          <p:cNvPr id="390" name="Google Shape;390;p63"/>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2500"/>
              </a:spcAft>
              <a:buClr>
                <a:schemeClr val="dk1"/>
              </a:buClr>
              <a:buSzPts val="1100"/>
              <a:buFont typeface="Arial"/>
              <a:buNone/>
            </a:pPr>
            <a:r>
              <a:rPr lang="en-US" sz="3200"/>
              <a:t>OSI基本参照モデルに対応した通信プロトコルのうち、</a:t>
            </a:r>
            <a:br>
              <a:rPr lang="en-US" sz="3200"/>
            </a:br>
            <a:r>
              <a:rPr lang="en-US" sz="3200"/>
              <a:t>インターネットで使われているTCP/IPというプロトコルが、世界中の多くのコンピュータやソフトウェアで、デファクト</a:t>
            </a:r>
            <a:br>
              <a:rPr lang="en-US" sz="3200"/>
            </a:br>
            <a:r>
              <a:rPr lang="en-US" sz="3200"/>
              <a:t>スタンダード（事実上の業界標準）として使われています。</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396" name="Google Shape;396;p64"/>
          <p:cNvSpPr txBox="1">
            <a:spLocks noGrp="1"/>
          </p:cNvSpPr>
          <p:nvPr>
            <p:ph type="body" idx="1"/>
          </p:nvPr>
        </p:nvSpPr>
        <p:spPr>
          <a:xfrm>
            <a:off x="870825" y="2114550"/>
            <a:ext cx="9665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N1というN2    N2 có tên là (gọi là) N1</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397" name="Google Shape;397;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21</a:t>
            </a:fld>
            <a:endParaRPr/>
          </a:p>
        </p:txBody>
      </p:sp>
      <p:sp>
        <p:nvSpPr>
          <p:cNvPr id="398" name="Google Shape;398;p64"/>
          <p:cNvSpPr txBox="1"/>
          <p:nvPr/>
        </p:nvSpPr>
        <p:spPr>
          <a:xfrm>
            <a:off x="1609000" y="6019000"/>
            <a:ext cx="11108400" cy="646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先ほど、Hoaさんという人から電話がありました。</a:t>
            </a:r>
            <a:endParaRPr sz="3000">
              <a:solidFill>
                <a:schemeClr val="dk1"/>
              </a:solidFill>
            </a:endParaRPr>
          </a:p>
        </p:txBody>
      </p:sp>
      <p:sp>
        <p:nvSpPr>
          <p:cNvPr id="399" name="Google Shape;399;p64"/>
          <p:cNvSpPr txBox="1"/>
          <p:nvPr/>
        </p:nvSpPr>
        <p:spPr>
          <a:xfrm>
            <a:off x="1458350" y="3614900"/>
            <a:ext cx="10931400" cy="646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a:t>
            </a:r>
            <a:r>
              <a:rPr lang="en-US" sz="3000">
                <a:solidFill>
                  <a:schemeClr val="dk1"/>
                </a:solidFill>
                <a:highlight>
                  <a:srgbClr val="FFFFFF"/>
                </a:highlight>
              </a:rPr>
              <a:t>N1 là đối tượng cụ thể, N2 chỉ phạm vi chung</a:t>
            </a:r>
            <a:endParaRPr sz="3000" b="1">
              <a:solidFill>
                <a:schemeClr val="dk1"/>
              </a:solidFill>
            </a:endParaRPr>
          </a:p>
        </p:txBody>
      </p:sp>
      <p:sp>
        <p:nvSpPr>
          <p:cNvPr id="400" name="Google Shape;400;p64"/>
          <p:cNvSpPr txBox="1"/>
          <p:nvPr/>
        </p:nvSpPr>
        <p:spPr>
          <a:xfrm>
            <a:off x="1533675" y="5297050"/>
            <a:ext cx="185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06" name="Google Shape;406;p65"/>
          <p:cNvSpPr txBox="1">
            <a:spLocks noGrp="1"/>
          </p:cNvSpPr>
          <p:nvPr>
            <p:ph type="body" idx="1"/>
          </p:nvPr>
        </p:nvSpPr>
        <p:spPr>
          <a:xfrm>
            <a:off x="870825" y="2114550"/>
            <a:ext cx="9665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Nのうち   Trong N</a:t>
            </a: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07" name="Google Shape;407;p6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22</a:t>
            </a:fld>
            <a:endParaRPr/>
          </a:p>
        </p:txBody>
      </p:sp>
      <p:sp>
        <p:nvSpPr>
          <p:cNvPr id="408" name="Google Shape;408;p65"/>
          <p:cNvSpPr txBox="1"/>
          <p:nvPr/>
        </p:nvSpPr>
        <p:spPr>
          <a:xfrm>
            <a:off x="1609000" y="6019000"/>
            <a:ext cx="112392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二人のうち一人が出て行った。</a:t>
            </a:r>
            <a:endParaRPr sz="3000">
              <a:solidFill>
                <a:schemeClr val="dk1"/>
              </a:solidFill>
            </a:endParaRPr>
          </a:p>
          <a:p>
            <a:pPr marL="0" lvl="0" indent="0" algn="l" rtl="0">
              <a:spcBef>
                <a:spcPts val="2400"/>
              </a:spcBef>
              <a:spcAft>
                <a:spcPts val="0"/>
              </a:spcAft>
              <a:buNone/>
            </a:pPr>
            <a:r>
              <a:rPr lang="en-US" sz="3000">
                <a:solidFill>
                  <a:schemeClr val="dk1"/>
                </a:solidFill>
              </a:rPr>
              <a:t>みかん、りんご、ぶどうのうち、一番食べたいものは何ですか。</a:t>
            </a:r>
            <a:endParaRPr sz="3000">
              <a:solidFill>
                <a:schemeClr val="dk1"/>
              </a:solidFill>
            </a:endParaRPr>
          </a:p>
        </p:txBody>
      </p:sp>
      <p:sp>
        <p:nvSpPr>
          <p:cNvPr id="409" name="Google Shape;409;p65"/>
          <p:cNvSpPr txBox="1"/>
          <p:nvPr/>
        </p:nvSpPr>
        <p:spPr>
          <a:xfrm>
            <a:off x="1458350" y="3614900"/>
            <a:ext cx="10931400" cy="646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意味：Nói về phạm vi, trong phạm vi</a:t>
            </a:r>
            <a:endParaRPr sz="3000" b="1">
              <a:solidFill>
                <a:schemeClr val="dk1"/>
              </a:solidFill>
            </a:endParaRPr>
          </a:p>
        </p:txBody>
      </p:sp>
      <p:sp>
        <p:nvSpPr>
          <p:cNvPr id="410" name="Google Shape;410;p65"/>
          <p:cNvSpPr txBox="1"/>
          <p:nvPr/>
        </p:nvSpPr>
        <p:spPr>
          <a:xfrm>
            <a:off x="1533675" y="5297050"/>
            <a:ext cx="197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16" name="Google Shape;416;p66"/>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Nとして   Như là, với tư cách là, với vai trò là</a:t>
            </a: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17" name="Google Shape;417;p6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23</a:t>
            </a:fld>
            <a:endParaRPr/>
          </a:p>
        </p:txBody>
      </p:sp>
      <p:sp>
        <p:nvSpPr>
          <p:cNvPr id="418" name="Google Shape;418;p66"/>
          <p:cNvSpPr txBox="1"/>
          <p:nvPr/>
        </p:nvSpPr>
        <p:spPr>
          <a:xfrm>
            <a:off x="1609000" y="6019000"/>
            <a:ext cx="111084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彼は学校の代表として試合に参加しています。</a:t>
            </a:r>
            <a:endParaRPr sz="3000">
              <a:solidFill>
                <a:schemeClr val="dk1"/>
              </a:solidFill>
            </a:endParaRPr>
          </a:p>
          <a:p>
            <a:pPr marL="0" lvl="0" indent="0" algn="l" rtl="0">
              <a:spcBef>
                <a:spcPts val="2400"/>
              </a:spcBef>
              <a:spcAft>
                <a:spcPts val="0"/>
              </a:spcAft>
              <a:buNone/>
            </a:pPr>
            <a:r>
              <a:rPr lang="en-US" sz="3000">
                <a:solidFill>
                  <a:schemeClr val="dk1"/>
                </a:solidFill>
              </a:rPr>
              <a:t>趣味としてゲームを作っています。</a:t>
            </a:r>
            <a:endParaRPr sz="3000">
              <a:solidFill>
                <a:schemeClr val="dk1"/>
              </a:solidFill>
            </a:endParaRPr>
          </a:p>
        </p:txBody>
      </p:sp>
      <p:sp>
        <p:nvSpPr>
          <p:cNvPr id="419" name="Google Shape;419;p66"/>
          <p:cNvSpPr txBox="1"/>
          <p:nvPr/>
        </p:nvSpPr>
        <p:spPr>
          <a:xfrm>
            <a:off x="1458350" y="3614900"/>
            <a:ext cx="10931400" cy="11082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意味：Diễn tả tư cách, vị trí, tầng lớp, danh nghĩa của người, vật, hay việc </a:t>
            </a:r>
            <a:endParaRPr sz="3000" b="1">
              <a:solidFill>
                <a:schemeClr val="dk1"/>
              </a:solidFill>
            </a:endParaRPr>
          </a:p>
        </p:txBody>
      </p:sp>
      <p:sp>
        <p:nvSpPr>
          <p:cNvPr id="420" name="Google Shape;420;p66"/>
          <p:cNvSpPr txBox="1"/>
          <p:nvPr/>
        </p:nvSpPr>
        <p:spPr>
          <a:xfrm>
            <a:off x="1533675" y="5297050"/>
            <a:ext cx="1815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426" name="Google Shape;426;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24</a:t>
            </a:fld>
            <a:endParaRPr/>
          </a:p>
        </p:txBody>
      </p:sp>
      <p:sp>
        <p:nvSpPr>
          <p:cNvPr id="427" name="Google Shape;427;p67"/>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dirty="0"/>
          </a:p>
          <a:p>
            <a:pPr marL="0" lvl="0" indent="0" algn="l" rtl="0">
              <a:lnSpc>
                <a:spcPct val="115000"/>
              </a:lnSpc>
              <a:spcBef>
                <a:spcPts val="0"/>
              </a:spcBef>
              <a:spcAft>
                <a:spcPts val="0"/>
              </a:spcAft>
              <a:buClr>
                <a:schemeClr val="dk1"/>
              </a:buClr>
              <a:buSzPts val="1100"/>
              <a:buFont typeface="Arial"/>
              <a:buNone/>
            </a:pPr>
            <a:r>
              <a:rPr lang="en-US" sz="3200" dirty="0"/>
              <a:t>TCP/IPは、複数のプロトコルの集まりです。重要なプロトコルであるトランスポート層のTCPとインターネット層のIPを中心にして構成されているので、TCP/</a:t>
            </a:r>
            <a:r>
              <a:rPr lang="en-US" sz="3200" dirty="0" err="1"/>
              <a:t>IPと呼ばれています。TCP</a:t>
            </a:r>
            <a:r>
              <a:rPr lang="en-US" sz="3200" dirty="0"/>
              <a:t>/</a:t>
            </a:r>
            <a:r>
              <a:rPr lang="en-US" sz="3200" dirty="0" err="1"/>
              <a:t>IPに含まれる各プロトコルは、OSI基本参照モデルに以下のように対応しています</a:t>
            </a:r>
            <a:r>
              <a:rPr lang="en-US" sz="3200" dirty="0"/>
              <a:t>。</a:t>
            </a:r>
            <a:endParaRPr sz="3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60D31D8-E152-4120-B7AF-B5926AAB5BE1}"/>
              </a:ext>
            </a:extLst>
          </p:cNvPr>
          <p:cNvSpPr>
            <a:spLocks noGrp="1"/>
          </p:cNvSpPr>
          <p:nvPr>
            <p:ph type="title"/>
          </p:nvPr>
        </p:nvSpPr>
        <p:spPr>
          <a:xfrm>
            <a:off x="1270000" y="111017"/>
            <a:ext cx="11099700" cy="8033916"/>
          </a:xfrm>
        </p:spPr>
        <p:txBody>
          <a:bodyPr/>
          <a:lstStyle/>
          <a:p>
            <a:r>
              <a:rPr lang="vi-VN" sz="2800" dirty="0"/>
              <a:t>TCP/IP </a:t>
            </a:r>
            <a:r>
              <a:rPr lang="vi-VN" sz="2800" dirty="0" err="1"/>
              <a:t>là</a:t>
            </a:r>
            <a:r>
              <a:rPr lang="vi-VN" sz="2800" dirty="0"/>
              <a:t> </a:t>
            </a:r>
            <a:r>
              <a:rPr lang="vi-VN" sz="2800" dirty="0" err="1"/>
              <a:t>tập</a:t>
            </a:r>
            <a:r>
              <a:rPr lang="vi-VN" sz="2800" dirty="0"/>
              <a:t> </a:t>
            </a:r>
            <a:r>
              <a:rPr lang="vi-VN" sz="2800" dirty="0" err="1"/>
              <a:t>hợp</a:t>
            </a:r>
            <a:r>
              <a:rPr lang="vi-VN" sz="2800" dirty="0"/>
              <a:t> </a:t>
            </a:r>
            <a:r>
              <a:rPr lang="vi-VN" sz="2800" dirty="0" err="1"/>
              <a:t>của</a:t>
            </a:r>
            <a:r>
              <a:rPr lang="vi-VN" sz="2800" dirty="0"/>
              <a:t> </a:t>
            </a:r>
            <a:r>
              <a:rPr lang="vi-VN" sz="2800" dirty="0" err="1"/>
              <a:t>nhiều</a:t>
            </a:r>
            <a:r>
              <a:rPr lang="vi-VN" sz="2800" dirty="0"/>
              <a:t> giao </a:t>
            </a:r>
            <a:r>
              <a:rPr lang="vi-VN" sz="2800" dirty="0" err="1"/>
              <a:t>thức</a:t>
            </a:r>
            <a:r>
              <a:rPr lang="vi-VN" sz="2800" dirty="0"/>
              <a:t>. VÌ </a:t>
            </a:r>
            <a:r>
              <a:rPr lang="vi-VN" sz="2800" dirty="0" err="1"/>
              <a:t>được</a:t>
            </a:r>
            <a:r>
              <a:rPr lang="vi-VN" sz="2800" dirty="0"/>
              <a:t> </a:t>
            </a:r>
            <a:r>
              <a:rPr lang="vi-VN" sz="2800" dirty="0" err="1"/>
              <a:t>cấu</a:t>
            </a:r>
            <a:r>
              <a:rPr lang="vi-VN" sz="2800" dirty="0"/>
              <a:t> thanh </a:t>
            </a:r>
            <a:r>
              <a:rPr lang="vi-VN" sz="2800" dirty="0" err="1"/>
              <a:t>chủ</a:t>
            </a:r>
            <a:r>
              <a:rPr lang="vi-VN" sz="2800" dirty="0"/>
              <a:t> </a:t>
            </a:r>
            <a:r>
              <a:rPr lang="vi-VN" sz="2800" dirty="0" err="1"/>
              <a:t>yếu</a:t>
            </a:r>
            <a:r>
              <a:rPr lang="vi-VN" sz="2800" dirty="0"/>
              <a:t> </a:t>
            </a:r>
            <a:r>
              <a:rPr lang="vi-VN" sz="2800" dirty="0" err="1"/>
              <a:t>từ</a:t>
            </a:r>
            <a:r>
              <a:rPr lang="vi-VN" sz="2800" dirty="0"/>
              <a:t> </a:t>
            </a:r>
            <a:r>
              <a:rPr lang="vi-VN" sz="2800" dirty="0" err="1"/>
              <a:t>là</a:t>
            </a:r>
            <a:r>
              <a:rPr lang="vi-VN" sz="2800" dirty="0"/>
              <a:t> TCP </a:t>
            </a:r>
            <a:r>
              <a:rPr lang="vi-VN" sz="2800" dirty="0" err="1"/>
              <a:t>của</a:t>
            </a:r>
            <a:r>
              <a:rPr lang="vi-VN" sz="2800" dirty="0"/>
              <a:t> </a:t>
            </a:r>
            <a:r>
              <a:rPr lang="vi-VN" sz="2800" dirty="0" err="1"/>
              <a:t>tầng</a:t>
            </a:r>
            <a:r>
              <a:rPr lang="vi-VN" sz="2800" dirty="0"/>
              <a:t> giao </a:t>
            </a:r>
            <a:r>
              <a:rPr lang="vi-VN" sz="2800" dirty="0" err="1"/>
              <a:t>vận</a:t>
            </a:r>
            <a:r>
              <a:rPr lang="vi-VN" sz="2800" dirty="0"/>
              <a:t> </a:t>
            </a:r>
            <a:r>
              <a:rPr lang="vi-VN" sz="2800" dirty="0" err="1"/>
              <a:t>và</a:t>
            </a:r>
            <a:r>
              <a:rPr lang="vi-VN" sz="2800" dirty="0"/>
              <a:t> IP </a:t>
            </a:r>
            <a:r>
              <a:rPr lang="vi-VN" sz="2800" dirty="0" err="1"/>
              <a:t>của</a:t>
            </a:r>
            <a:r>
              <a:rPr lang="vi-VN" sz="2800" dirty="0"/>
              <a:t> </a:t>
            </a:r>
            <a:r>
              <a:rPr lang="vi-VN" sz="2800" dirty="0" err="1"/>
              <a:t>tầng</a:t>
            </a:r>
            <a:r>
              <a:rPr lang="vi-VN" sz="2800" dirty="0"/>
              <a:t> </a:t>
            </a:r>
            <a:r>
              <a:rPr lang="vi-VN" sz="2800" dirty="0" err="1"/>
              <a:t>mạng</a:t>
            </a:r>
            <a:r>
              <a:rPr lang="vi-VN" sz="2800" dirty="0"/>
              <a:t> </a:t>
            </a:r>
            <a:r>
              <a:rPr lang="vi-VN" sz="2800" dirty="0" err="1"/>
              <a:t>là</a:t>
            </a:r>
            <a:r>
              <a:rPr lang="vi-VN" sz="2800" dirty="0"/>
              <a:t> </a:t>
            </a:r>
            <a:r>
              <a:rPr lang="vi-VN" sz="2800" dirty="0" err="1"/>
              <a:t>các</a:t>
            </a:r>
            <a:r>
              <a:rPr lang="vi-VN" sz="2800" dirty="0"/>
              <a:t> giao </a:t>
            </a:r>
            <a:r>
              <a:rPr lang="vi-VN" sz="2800" dirty="0" err="1"/>
              <a:t>thức</a:t>
            </a:r>
            <a:r>
              <a:rPr lang="vi-VN" sz="2800" dirty="0"/>
              <a:t> quan </a:t>
            </a:r>
            <a:r>
              <a:rPr lang="vi-VN" sz="2800" dirty="0" err="1"/>
              <a:t>trọng</a:t>
            </a:r>
            <a:r>
              <a:rPr lang="vi-VN" sz="2800" dirty="0"/>
              <a:t>  nên </a:t>
            </a:r>
            <a:r>
              <a:rPr lang="vi-VN" sz="2800" dirty="0" err="1"/>
              <a:t>nó</a:t>
            </a:r>
            <a:r>
              <a:rPr lang="vi-VN" sz="2800" dirty="0"/>
              <a:t> </a:t>
            </a:r>
            <a:r>
              <a:rPr lang="vi-VN" sz="2800" dirty="0" err="1"/>
              <a:t>được</a:t>
            </a:r>
            <a:r>
              <a:rPr lang="vi-VN" sz="2800" dirty="0"/>
              <a:t> </a:t>
            </a:r>
            <a:r>
              <a:rPr lang="vi-VN" sz="2800" dirty="0" err="1"/>
              <a:t>gọi</a:t>
            </a:r>
            <a:r>
              <a:rPr lang="vi-VN" sz="2800" dirty="0"/>
              <a:t> </a:t>
            </a:r>
            <a:r>
              <a:rPr lang="vi-VN" sz="2800" dirty="0" err="1"/>
              <a:t>là</a:t>
            </a:r>
            <a:r>
              <a:rPr lang="vi-VN" sz="2800" dirty="0"/>
              <a:t> TCP/IP.</a:t>
            </a:r>
          </a:p>
        </p:txBody>
      </p:sp>
    </p:spTree>
    <p:extLst>
      <p:ext uri="{BB962C8B-B14F-4D97-AF65-F5344CB8AC3E}">
        <p14:creationId xmlns:p14="http://schemas.microsoft.com/office/powerpoint/2010/main" val="136526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33" name="Google Shape;433;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26</a:t>
            </a:fld>
            <a:endParaRPr/>
          </a:p>
        </p:txBody>
      </p:sp>
      <p:sp>
        <p:nvSpPr>
          <p:cNvPr id="434" name="Google Shape;434;p6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35" name="Google Shape;435;p6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27</a:t>
            </a:fld>
            <a:endParaRPr/>
          </a:p>
        </p:txBody>
      </p:sp>
      <p:sp>
        <p:nvSpPr>
          <p:cNvPr id="441" name="Google Shape;441;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42" name="Google Shape;442;p69"/>
          <p:cNvGraphicFramePr/>
          <p:nvPr/>
        </p:nvGraphicFramePr>
        <p:xfrm>
          <a:off x="660650" y="2206050"/>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集まり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重要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中心</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呼ぶ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含む</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sp>
        <p:nvSpPr>
          <p:cNvPr id="448" name="Google Shape;448;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449" name="Google Shape;449;p70"/>
          <p:cNvGraphicFramePr/>
          <p:nvPr/>
        </p:nvGraphicFramePr>
        <p:xfrm>
          <a:off x="660650" y="2206050"/>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集まり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重要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中心</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呼ぶ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含む</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29</a:t>
            </a:fld>
            <a:endParaRPr/>
          </a:p>
        </p:txBody>
      </p:sp>
      <p:sp>
        <p:nvSpPr>
          <p:cNvPr id="455" name="Google Shape;455;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456" name="Google Shape;456;p71"/>
          <p:cNvGraphicFramePr/>
          <p:nvPr/>
        </p:nvGraphicFramePr>
        <p:xfrm>
          <a:off x="660650" y="2206050"/>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Bao gồm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Gọi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Cấu thành, tạo thành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Trung tâm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Quan trọng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Tập hợp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Nhiều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sz="4800">
                <a:solidFill>
                  <a:srgbClr val="DF1F00"/>
                </a:solidFill>
              </a:rPr>
              <a:t>小テスト</a:t>
            </a:r>
            <a:endParaRPr/>
          </a:p>
        </p:txBody>
      </p:sp>
      <p:sp>
        <p:nvSpPr>
          <p:cNvPr id="272" name="Google Shape;272;p47"/>
          <p:cNvSpPr txBox="1">
            <a:spLocks noGrp="1"/>
          </p:cNvSpPr>
          <p:nvPr>
            <p:ph type="body" idx="1"/>
          </p:nvPr>
        </p:nvSpPr>
        <p:spPr>
          <a:xfrm>
            <a:off x="359125" y="3414775"/>
            <a:ext cx="68886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チャットワークでURLを共有します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メールアドレス・名前・学籍番号は、正しく入力してください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latin typeface="Arial"/>
                <a:ea typeface="Arial"/>
                <a:cs typeface="Arial"/>
                <a:sym typeface="Arial"/>
              </a:rPr>
              <a:t>8</a:t>
            </a:r>
            <a:r>
              <a:rPr lang="en-US" sz="2800">
                <a:solidFill>
                  <a:schemeClr val="accent5"/>
                </a:solidFill>
              </a:rPr>
              <a:t>分間</a:t>
            </a:r>
            <a:r>
              <a:rPr lang="en-US" sz="2800"/>
              <a:t>です</a:t>
            </a:r>
            <a:endParaRPr sz="3600"/>
          </a:p>
        </p:txBody>
      </p:sp>
      <p:sp>
        <p:nvSpPr>
          <p:cNvPr id="273" name="Google Shape;273;p47"/>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a:t>
            </a:fld>
            <a:endParaRPr/>
          </a:p>
        </p:txBody>
      </p:sp>
      <p:pic>
        <p:nvPicPr>
          <p:cNvPr id="274" name="Google Shape;274;p47"/>
          <p:cNvPicPr preferRelativeResize="0"/>
          <p:nvPr/>
        </p:nvPicPr>
        <p:blipFill>
          <a:blip r:embed="rId3">
            <a:alphaModFix/>
          </a:blip>
          <a:stretch>
            <a:fillRect/>
          </a:stretch>
        </p:blipFill>
        <p:spPr>
          <a:xfrm>
            <a:off x="7181375" y="1846475"/>
            <a:ext cx="5452274" cy="606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62" name="Google Shape;462;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30</a:t>
            </a:fld>
            <a:endParaRPr/>
          </a:p>
        </p:txBody>
      </p:sp>
      <p:sp>
        <p:nvSpPr>
          <p:cNvPr id="463" name="Google Shape;463;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i="0" u="none" strike="noStrike" cap="none">
                <a:solidFill>
                  <a:schemeClr val="accent5"/>
                </a:solidFil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464" name="Google Shape;464;p72"/>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70" name="Google Shape;470;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31</a:t>
            </a:fld>
            <a:endParaRPr/>
          </a:p>
        </p:txBody>
      </p:sp>
      <p:sp>
        <p:nvSpPr>
          <p:cNvPr id="471" name="Google Shape;471;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77" name="Google Shape;477;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78" name="Google Shape;478;p7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79" name="Google Shape;479;p7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485" name="Google Shape;485;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33</a:t>
            </a:fld>
            <a:endParaRPr/>
          </a:p>
        </p:txBody>
      </p:sp>
      <p:sp>
        <p:nvSpPr>
          <p:cNvPr id="486" name="Google Shape;486;p75"/>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TCP/IPは、複数のプロトコルの集まりです。</a:t>
            </a:r>
            <a:endParaRPr sz="3200"/>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重要なプロトコルであるトランスポート層のTCPと</a:t>
            </a:r>
            <a:endParaRPr sz="3200"/>
          </a:p>
          <a:p>
            <a:pPr marL="0" lvl="0" indent="0" algn="l" rtl="0">
              <a:lnSpc>
                <a:spcPct val="115000"/>
              </a:lnSpc>
              <a:spcBef>
                <a:spcPts val="0"/>
              </a:spcBef>
              <a:spcAft>
                <a:spcPts val="0"/>
              </a:spcAft>
              <a:buClr>
                <a:schemeClr val="dk1"/>
              </a:buClr>
              <a:buSzPts val="1100"/>
              <a:buFont typeface="Arial"/>
              <a:buNone/>
            </a:pPr>
            <a:r>
              <a:rPr lang="en-US" sz="3200"/>
              <a:t>インターネット層の</a:t>
            </a:r>
            <a:r>
              <a:rPr lang="en-US" sz="3200">
                <a:solidFill>
                  <a:schemeClr val="dk1"/>
                </a:solidFill>
              </a:rPr>
              <a:t>IPを中心にして構成されている</a:t>
            </a:r>
            <a:r>
              <a:rPr lang="en-US" sz="3200"/>
              <a:t>ので、TCP/IPと呼ばれています。</a:t>
            </a:r>
            <a:endParaRPr sz="3200"/>
          </a:p>
          <a:p>
            <a:pPr marL="0" lvl="0" indent="0" algn="l" rtl="0">
              <a:lnSpc>
                <a:spcPct val="115000"/>
              </a:lnSpc>
              <a:spcBef>
                <a:spcPts val="0"/>
              </a:spcBef>
              <a:spcAft>
                <a:spcPts val="0"/>
              </a:spcAft>
              <a:buClr>
                <a:schemeClr val="dk1"/>
              </a:buClr>
              <a:buSzPts val="1100"/>
              <a:buFont typeface="Arial"/>
              <a:buNone/>
            </a:pPr>
            <a:endParaRPr sz="3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92" name="Google Shape;492;p76"/>
          <p:cNvSpPr txBox="1">
            <a:spLocks noGrp="1"/>
          </p:cNvSpPr>
          <p:nvPr>
            <p:ph type="body" idx="1"/>
          </p:nvPr>
        </p:nvSpPr>
        <p:spPr>
          <a:xfrm>
            <a:off x="870825" y="2114550"/>
            <a:ext cx="9665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ので  　Vì</a:t>
            </a: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93" name="Google Shape;493;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34</a:t>
            </a:fld>
            <a:endParaRPr/>
          </a:p>
        </p:txBody>
      </p:sp>
      <p:sp>
        <p:nvSpPr>
          <p:cNvPr id="494" name="Google Shape;494;p76"/>
          <p:cNvSpPr txBox="1"/>
          <p:nvPr/>
        </p:nvSpPr>
        <p:spPr>
          <a:xfrm>
            <a:off x="1609000" y="6019000"/>
            <a:ext cx="111084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熱があるので、今日は学校を休みます</a:t>
            </a:r>
            <a:endParaRPr sz="3000">
              <a:solidFill>
                <a:schemeClr val="dk1"/>
              </a:solidFill>
            </a:endParaRPr>
          </a:p>
          <a:p>
            <a:pPr marL="0" lvl="0" indent="0" algn="l" rtl="0">
              <a:spcBef>
                <a:spcPts val="2400"/>
              </a:spcBef>
              <a:spcAft>
                <a:spcPts val="0"/>
              </a:spcAft>
              <a:buNone/>
            </a:pPr>
            <a:r>
              <a:rPr lang="en-US" sz="3000">
                <a:solidFill>
                  <a:schemeClr val="dk1"/>
                </a:solidFill>
              </a:rPr>
              <a:t>ダイエットしているので、たくさん食べません</a:t>
            </a:r>
            <a:endParaRPr sz="3000">
              <a:solidFill>
                <a:schemeClr val="dk1"/>
              </a:solidFill>
            </a:endParaRPr>
          </a:p>
        </p:txBody>
      </p:sp>
      <p:sp>
        <p:nvSpPr>
          <p:cNvPr id="495" name="Google Shape;495;p76"/>
          <p:cNvSpPr txBox="1"/>
          <p:nvPr/>
        </p:nvSpPr>
        <p:spPr>
          <a:xfrm>
            <a:off x="1458350" y="3614900"/>
            <a:ext cx="10931400" cy="646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意味：Dùng để giải thích lý do</a:t>
            </a:r>
            <a:endParaRPr sz="3000" b="1">
              <a:solidFill>
                <a:schemeClr val="dk1"/>
              </a:solidFill>
            </a:endParaRPr>
          </a:p>
        </p:txBody>
      </p:sp>
      <p:sp>
        <p:nvSpPr>
          <p:cNvPr id="496" name="Google Shape;496;p76"/>
          <p:cNvSpPr txBox="1"/>
          <p:nvPr/>
        </p:nvSpPr>
        <p:spPr>
          <a:xfrm>
            <a:off x="1533675" y="529705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02" name="Google Shape;502;p77"/>
          <p:cNvSpPr txBox="1">
            <a:spLocks noGrp="1"/>
          </p:cNvSpPr>
          <p:nvPr>
            <p:ph type="body" idx="1"/>
          </p:nvPr>
        </p:nvSpPr>
        <p:spPr>
          <a:xfrm>
            <a:off x="592400" y="2114550"/>
            <a:ext cx="12125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Nを中心に　Đứng đầu, xung quanh, chủ yếu, … là N 　</a:t>
            </a: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03" name="Google Shape;503;p7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35</a:t>
            </a:fld>
            <a:endParaRPr/>
          </a:p>
        </p:txBody>
      </p:sp>
      <p:sp>
        <p:nvSpPr>
          <p:cNvPr id="504" name="Google Shape;504;p77"/>
          <p:cNvSpPr txBox="1"/>
          <p:nvPr/>
        </p:nvSpPr>
        <p:spPr>
          <a:xfrm>
            <a:off x="1609000" y="6019000"/>
            <a:ext cx="111084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文法を中心に勉強したいです。</a:t>
            </a:r>
            <a:endParaRPr sz="3000">
              <a:solidFill>
                <a:schemeClr val="dk1"/>
              </a:solidFill>
            </a:endParaRPr>
          </a:p>
          <a:p>
            <a:pPr marL="0" lvl="0" indent="0" algn="l" rtl="0">
              <a:spcBef>
                <a:spcPts val="2400"/>
              </a:spcBef>
              <a:spcAft>
                <a:spcPts val="0"/>
              </a:spcAft>
              <a:buNone/>
            </a:pPr>
            <a:r>
              <a:rPr lang="en-US" sz="3000">
                <a:solidFill>
                  <a:schemeClr val="dk1"/>
                </a:solidFill>
              </a:rPr>
              <a:t>そのチームはTrangさんを中心に仕事を進めています</a:t>
            </a:r>
            <a:endParaRPr sz="3000">
              <a:solidFill>
                <a:schemeClr val="dk1"/>
              </a:solidFill>
            </a:endParaRPr>
          </a:p>
        </p:txBody>
      </p:sp>
      <p:sp>
        <p:nvSpPr>
          <p:cNvPr id="505" name="Google Shape;505;p77"/>
          <p:cNvSpPr txBox="1"/>
          <p:nvPr/>
        </p:nvSpPr>
        <p:spPr>
          <a:xfrm>
            <a:off x="1458350" y="3614900"/>
            <a:ext cx="10931400" cy="15699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a:t>
            </a:r>
            <a:r>
              <a:rPr lang="en-US" sz="3000">
                <a:solidFill>
                  <a:schemeClr val="dk1"/>
                </a:solidFill>
              </a:rPr>
              <a:t>Dùng để diễn đạt</a:t>
            </a:r>
            <a:r>
              <a:rPr lang="en-US" sz="3000">
                <a:solidFill>
                  <a:schemeClr val="dk1"/>
                </a:solidFill>
                <a:highlight>
                  <a:srgbClr val="FFFFFF"/>
                </a:highlight>
              </a:rPr>
              <a:t> phạm vi của hành động, hiện tượng, trạng thái có trung tâm là một người hoặc vật nào đó. Lấy cái đó là trung tâm.</a:t>
            </a:r>
            <a:endParaRPr sz="3000" b="1">
              <a:solidFill>
                <a:schemeClr val="dk1"/>
              </a:solidFill>
            </a:endParaRPr>
          </a:p>
        </p:txBody>
      </p:sp>
      <p:sp>
        <p:nvSpPr>
          <p:cNvPr id="506" name="Google Shape;506;p77"/>
          <p:cNvSpPr txBox="1"/>
          <p:nvPr/>
        </p:nvSpPr>
        <p:spPr>
          <a:xfrm>
            <a:off x="1533675" y="529705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512" name="Google Shape;512;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36</a:t>
            </a:fld>
            <a:endParaRPr/>
          </a:p>
        </p:txBody>
      </p:sp>
      <p:sp>
        <p:nvSpPr>
          <p:cNvPr id="513" name="Google Shape;513;p78"/>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dirty="0"/>
          </a:p>
          <a:p>
            <a:pPr marL="0" lvl="0" indent="0" algn="l" rtl="0">
              <a:lnSpc>
                <a:spcPct val="115000"/>
              </a:lnSpc>
              <a:spcBef>
                <a:spcPts val="0"/>
              </a:spcBef>
              <a:spcAft>
                <a:spcPts val="0"/>
              </a:spcAft>
              <a:buClr>
                <a:schemeClr val="dk1"/>
              </a:buClr>
              <a:buSzPts val="1100"/>
              <a:buFont typeface="Arial"/>
              <a:buNone/>
            </a:pPr>
            <a:r>
              <a:rPr lang="en-US" sz="3200" dirty="0"/>
              <a:t>TCP/</a:t>
            </a:r>
            <a:r>
              <a:rPr lang="en-US" sz="3200" dirty="0" err="1"/>
              <a:t>IPは、複数のプロトコルの集まりです</a:t>
            </a:r>
            <a:r>
              <a:rPr lang="en-US" sz="3200" dirty="0"/>
              <a:t>。</a:t>
            </a:r>
            <a:endParaRPr sz="3200" dirty="0"/>
          </a:p>
          <a:p>
            <a:pPr marL="0" lvl="0" indent="0" algn="l" rtl="0">
              <a:lnSpc>
                <a:spcPct val="115000"/>
              </a:lnSpc>
              <a:spcBef>
                <a:spcPts val="0"/>
              </a:spcBef>
              <a:spcAft>
                <a:spcPts val="0"/>
              </a:spcAft>
              <a:buClr>
                <a:schemeClr val="dk1"/>
              </a:buClr>
              <a:buSzPts val="1100"/>
              <a:buFont typeface="Arial"/>
              <a:buNone/>
            </a:pPr>
            <a:endParaRPr sz="3200" dirty="0"/>
          </a:p>
          <a:p>
            <a:pPr marL="0" lvl="0" indent="0" algn="l" rtl="0">
              <a:lnSpc>
                <a:spcPct val="115000"/>
              </a:lnSpc>
              <a:spcBef>
                <a:spcPts val="0"/>
              </a:spcBef>
              <a:spcAft>
                <a:spcPts val="0"/>
              </a:spcAft>
              <a:buClr>
                <a:schemeClr val="dk1"/>
              </a:buClr>
              <a:buSzPts val="1100"/>
              <a:buFont typeface="Arial"/>
              <a:buNone/>
            </a:pPr>
            <a:r>
              <a:rPr lang="en-US" sz="3200" dirty="0">
                <a:solidFill>
                  <a:schemeClr val="dk1"/>
                </a:solidFill>
              </a:rPr>
              <a:t>（</a:t>
            </a:r>
            <a:r>
              <a:rPr lang="en-US" sz="3200" dirty="0" err="1">
                <a:solidFill>
                  <a:schemeClr val="dk1"/>
                </a:solidFill>
              </a:rPr>
              <a:t>それは）</a:t>
            </a:r>
            <a:r>
              <a:rPr lang="en-US" sz="3200" dirty="0" err="1"/>
              <a:t>重要なプロトコルであるトランスポート層のTCPと</a:t>
            </a:r>
            <a:endParaRPr sz="3200" dirty="0"/>
          </a:p>
          <a:p>
            <a:pPr marL="0" lvl="0" indent="0" algn="l" rtl="0">
              <a:lnSpc>
                <a:spcPct val="115000"/>
              </a:lnSpc>
              <a:spcBef>
                <a:spcPts val="0"/>
              </a:spcBef>
              <a:spcAft>
                <a:spcPts val="0"/>
              </a:spcAft>
              <a:buClr>
                <a:schemeClr val="dk1"/>
              </a:buClr>
              <a:buSzPts val="1100"/>
              <a:buFont typeface="Arial"/>
              <a:buNone/>
            </a:pPr>
            <a:r>
              <a:rPr lang="en-US" sz="3200" dirty="0" err="1"/>
              <a:t>インターネット層の</a:t>
            </a:r>
            <a:r>
              <a:rPr lang="en-US" sz="3200" dirty="0" err="1">
                <a:solidFill>
                  <a:schemeClr val="dk1"/>
                </a:solidFill>
              </a:rPr>
              <a:t>IPを中心にして構成されている</a:t>
            </a:r>
            <a:r>
              <a:rPr lang="en-US" sz="3200" dirty="0" err="1"/>
              <a:t>ので、TCP</a:t>
            </a:r>
            <a:r>
              <a:rPr lang="en-US" sz="3200" dirty="0"/>
              <a:t>/</a:t>
            </a:r>
            <a:r>
              <a:rPr lang="en-US" sz="3200" dirty="0" err="1"/>
              <a:t>IPと呼ばれています</a:t>
            </a:r>
            <a:r>
              <a:rPr lang="en-US" sz="3200" dirty="0"/>
              <a:t>。</a:t>
            </a:r>
            <a:endParaRPr sz="3200" dirty="0"/>
          </a:p>
          <a:p>
            <a:pPr marL="0" lvl="0" indent="0" algn="l" rtl="0">
              <a:lnSpc>
                <a:spcPct val="115000"/>
              </a:lnSpc>
              <a:spcBef>
                <a:spcPts val="0"/>
              </a:spcBef>
              <a:spcAft>
                <a:spcPts val="0"/>
              </a:spcAft>
              <a:buClr>
                <a:schemeClr val="dk1"/>
              </a:buClr>
              <a:buSzPts val="1100"/>
              <a:buFont typeface="Arial"/>
              <a:buNone/>
            </a:pPr>
            <a:endParaRPr sz="3200" dirty="0"/>
          </a:p>
          <a:p>
            <a:pPr marL="0" lvl="0" indent="0" algn="l" rtl="0">
              <a:lnSpc>
                <a:spcPct val="115000"/>
              </a:lnSpc>
              <a:spcBef>
                <a:spcPts val="0"/>
              </a:spcBef>
              <a:spcAft>
                <a:spcPts val="0"/>
              </a:spcAft>
              <a:buClr>
                <a:schemeClr val="dk1"/>
              </a:buClr>
              <a:buSzPts val="1100"/>
              <a:buFont typeface="Arial"/>
              <a:buNone/>
            </a:pPr>
            <a:r>
              <a:rPr lang="en-US" sz="3200" b="1" dirty="0"/>
              <a:t>TCP/</a:t>
            </a:r>
            <a:r>
              <a:rPr lang="en-US" sz="3200" b="1" dirty="0" err="1"/>
              <a:t>IPに含まれる各プロトコルは、OSI基本参照モデルに</a:t>
            </a:r>
            <a:endParaRPr sz="3200" b="1" dirty="0"/>
          </a:p>
          <a:p>
            <a:pPr marL="0" lvl="0" indent="0" algn="l" rtl="0">
              <a:lnSpc>
                <a:spcPct val="115000"/>
              </a:lnSpc>
              <a:spcBef>
                <a:spcPts val="0"/>
              </a:spcBef>
              <a:spcAft>
                <a:spcPts val="0"/>
              </a:spcAft>
              <a:buClr>
                <a:schemeClr val="dk1"/>
              </a:buClr>
              <a:buSzPts val="1100"/>
              <a:buFont typeface="Arial"/>
              <a:buNone/>
            </a:pPr>
            <a:r>
              <a:rPr lang="en-US" sz="3200" b="1" dirty="0" err="1"/>
              <a:t>以下のように対応しています</a:t>
            </a:r>
            <a:r>
              <a:rPr lang="en-US" sz="3200" b="1" dirty="0"/>
              <a:t>。</a:t>
            </a:r>
            <a:endParaRPr sz="3200" b="1" dirty="0"/>
          </a:p>
        </p:txBody>
      </p:sp>
      <p:sp>
        <p:nvSpPr>
          <p:cNvPr id="2" name="Hộp Văn bản 1">
            <a:extLst>
              <a:ext uri="{FF2B5EF4-FFF2-40B4-BE49-F238E27FC236}">
                <a16:creationId xmlns:a16="http://schemas.microsoft.com/office/drawing/2014/main" id="{5559D85A-A244-4490-BE43-D0289C9AD31A}"/>
              </a:ext>
            </a:extLst>
          </p:cNvPr>
          <p:cNvSpPr txBox="1"/>
          <p:nvPr/>
        </p:nvSpPr>
        <p:spPr>
          <a:xfrm>
            <a:off x="338667" y="7483510"/>
            <a:ext cx="12009083" cy="954107"/>
          </a:xfrm>
          <a:prstGeom prst="rect">
            <a:avLst/>
          </a:prstGeom>
          <a:noFill/>
        </p:spPr>
        <p:txBody>
          <a:bodyPr wrap="square" rtlCol="0">
            <a:spAutoFit/>
          </a:bodyPr>
          <a:lstStyle/>
          <a:p>
            <a:pPr algn="ctr"/>
            <a:r>
              <a:rPr lang="vi-VN" sz="2800" dirty="0" err="1">
                <a:solidFill>
                  <a:srgbClr val="FF0000"/>
                </a:solidFill>
              </a:rPr>
              <a:t>Các</a:t>
            </a:r>
            <a:r>
              <a:rPr lang="vi-VN" sz="2800" dirty="0">
                <a:solidFill>
                  <a:srgbClr val="FF0000"/>
                </a:solidFill>
              </a:rPr>
              <a:t> giao </a:t>
            </a:r>
            <a:r>
              <a:rPr lang="vi-VN" sz="2800" dirty="0" err="1">
                <a:solidFill>
                  <a:srgbClr val="FF0000"/>
                </a:solidFill>
              </a:rPr>
              <a:t>thức</a:t>
            </a:r>
            <a:r>
              <a:rPr lang="vi-VN" sz="2800" dirty="0">
                <a:solidFill>
                  <a:srgbClr val="FF0000"/>
                </a:solidFill>
              </a:rPr>
              <a:t> </a:t>
            </a:r>
            <a:r>
              <a:rPr lang="vi-VN" sz="2800" dirty="0" err="1">
                <a:solidFill>
                  <a:srgbClr val="FF0000"/>
                </a:solidFill>
              </a:rPr>
              <a:t>mà</a:t>
            </a:r>
            <a:r>
              <a:rPr lang="vi-VN" sz="2800" dirty="0">
                <a:solidFill>
                  <a:srgbClr val="FF0000"/>
                </a:solidFill>
              </a:rPr>
              <a:t> </a:t>
            </a:r>
            <a:r>
              <a:rPr lang="vi-VN" sz="2800" dirty="0" err="1">
                <a:solidFill>
                  <a:srgbClr val="FF0000"/>
                </a:solidFill>
              </a:rPr>
              <a:t>được</a:t>
            </a:r>
            <a:r>
              <a:rPr lang="vi-VN" sz="2800" dirty="0">
                <a:solidFill>
                  <a:srgbClr val="FF0000"/>
                </a:solidFill>
              </a:rPr>
              <a:t> </a:t>
            </a:r>
            <a:r>
              <a:rPr lang="vi-VN" sz="2800" dirty="0" err="1">
                <a:solidFill>
                  <a:srgbClr val="FF0000"/>
                </a:solidFill>
              </a:rPr>
              <a:t>tích</a:t>
            </a:r>
            <a:r>
              <a:rPr lang="vi-VN" sz="2800" dirty="0">
                <a:solidFill>
                  <a:srgbClr val="FF0000"/>
                </a:solidFill>
              </a:rPr>
              <a:t> </a:t>
            </a:r>
            <a:r>
              <a:rPr lang="vi-VN" sz="2800" dirty="0" err="1">
                <a:solidFill>
                  <a:srgbClr val="FF0000"/>
                </a:solidFill>
              </a:rPr>
              <a:t>hợp</a:t>
            </a:r>
            <a:r>
              <a:rPr lang="vi-VN" sz="2800" dirty="0">
                <a:solidFill>
                  <a:srgbClr val="FF0000"/>
                </a:solidFill>
              </a:rPr>
              <a:t> trong mô </a:t>
            </a:r>
            <a:r>
              <a:rPr lang="vi-VN" sz="2800" dirty="0" err="1">
                <a:solidFill>
                  <a:srgbClr val="FF0000"/>
                </a:solidFill>
              </a:rPr>
              <a:t>hình</a:t>
            </a:r>
            <a:r>
              <a:rPr lang="vi-VN" sz="2800" dirty="0">
                <a:solidFill>
                  <a:srgbClr val="FF0000"/>
                </a:solidFill>
              </a:rPr>
              <a:t> TCP/IP tương </a:t>
            </a:r>
            <a:r>
              <a:rPr lang="vi-VN" sz="2800" dirty="0" err="1">
                <a:solidFill>
                  <a:srgbClr val="FF0000"/>
                </a:solidFill>
              </a:rPr>
              <a:t>ứng</a:t>
            </a:r>
            <a:r>
              <a:rPr lang="vi-VN" sz="2800" dirty="0">
                <a:solidFill>
                  <a:srgbClr val="FF0000"/>
                </a:solidFill>
              </a:rPr>
              <a:t> </a:t>
            </a:r>
            <a:r>
              <a:rPr lang="vi-VN" sz="2800" dirty="0" err="1">
                <a:solidFill>
                  <a:srgbClr val="FF0000"/>
                </a:solidFill>
              </a:rPr>
              <a:t>với</a:t>
            </a:r>
            <a:r>
              <a:rPr lang="vi-VN" sz="2800" dirty="0">
                <a:solidFill>
                  <a:srgbClr val="FF0000"/>
                </a:solidFill>
              </a:rPr>
              <a:t> mô </a:t>
            </a:r>
            <a:r>
              <a:rPr lang="vi-VN" sz="2800" dirty="0" err="1">
                <a:solidFill>
                  <a:srgbClr val="FF0000"/>
                </a:solidFill>
              </a:rPr>
              <a:t>hình</a:t>
            </a:r>
            <a:r>
              <a:rPr lang="vi-VN" sz="2800" dirty="0">
                <a:solidFill>
                  <a:srgbClr val="FF0000"/>
                </a:solidFill>
              </a:rPr>
              <a:t> OSI như bên </a:t>
            </a:r>
            <a:r>
              <a:rPr lang="vi-VN" sz="2800" dirty="0" err="1">
                <a:solidFill>
                  <a:srgbClr val="FF0000"/>
                </a:solidFill>
              </a:rPr>
              <a:t>dưới</a:t>
            </a:r>
            <a:r>
              <a:rPr lang="vi-VN" sz="2800" dirty="0">
                <a:solidFill>
                  <a:srgbClr val="FF0000"/>
                </a:solidFill>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dirty="0"/>
              <a:t>TCP/</a:t>
            </a:r>
            <a:r>
              <a:rPr lang="en-US" b="0" dirty="0" err="1"/>
              <a:t>IPと</a:t>
            </a:r>
            <a:endParaRPr b="0" dirty="0"/>
          </a:p>
          <a:p>
            <a:pPr marL="0" lvl="0" indent="0" algn="l" rtl="0">
              <a:lnSpc>
                <a:spcPct val="100000"/>
              </a:lnSpc>
              <a:spcBef>
                <a:spcPts val="0"/>
              </a:spcBef>
              <a:spcAft>
                <a:spcPts val="0"/>
              </a:spcAft>
              <a:buClr>
                <a:srgbClr val="C63024"/>
              </a:buClr>
              <a:buSzPct val="100000"/>
              <a:buFont typeface="Arial"/>
              <a:buNone/>
            </a:pPr>
            <a:r>
              <a:rPr lang="en-US" b="0" dirty="0" err="1"/>
              <a:t>OSI基本参照モデルの対応</a:t>
            </a:r>
            <a:endParaRPr b="0" dirty="0"/>
          </a:p>
        </p:txBody>
      </p:sp>
      <p:sp>
        <p:nvSpPr>
          <p:cNvPr id="519" name="Google Shape;519;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37</a:t>
            </a:fld>
            <a:endParaRPr/>
          </a:p>
        </p:txBody>
      </p:sp>
      <p:graphicFrame>
        <p:nvGraphicFramePr>
          <p:cNvPr id="520" name="Google Shape;520;p79"/>
          <p:cNvGraphicFramePr/>
          <p:nvPr/>
        </p:nvGraphicFramePr>
        <p:xfrm>
          <a:off x="423550" y="2200150"/>
          <a:ext cx="12379875" cy="6902100"/>
        </p:xfrm>
        <a:graphic>
          <a:graphicData uri="http://schemas.openxmlformats.org/drawingml/2006/table">
            <a:tbl>
              <a:tblPr>
                <a:noFill/>
                <a:tableStyleId>{85C3F794-08CC-4AFE-8F2F-6A7263608CBC}</a:tableStyleId>
              </a:tblPr>
              <a:tblGrid>
                <a:gridCol w="1023500">
                  <a:extLst>
                    <a:ext uri="{9D8B030D-6E8A-4147-A177-3AD203B41FA5}">
                      <a16:colId xmlns:a16="http://schemas.microsoft.com/office/drawing/2014/main" val="20000"/>
                    </a:ext>
                  </a:extLst>
                </a:gridCol>
                <a:gridCol w="4735550">
                  <a:extLst>
                    <a:ext uri="{9D8B030D-6E8A-4147-A177-3AD203B41FA5}">
                      <a16:colId xmlns:a16="http://schemas.microsoft.com/office/drawing/2014/main" val="20001"/>
                    </a:ext>
                  </a:extLst>
                </a:gridCol>
                <a:gridCol w="3615800">
                  <a:extLst>
                    <a:ext uri="{9D8B030D-6E8A-4147-A177-3AD203B41FA5}">
                      <a16:colId xmlns:a16="http://schemas.microsoft.com/office/drawing/2014/main" val="20002"/>
                    </a:ext>
                  </a:extLst>
                </a:gridCol>
                <a:gridCol w="3005025">
                  <a:extLst>
                    <a:ext uri="{9D8B030D-6E8A-4147-A177-3AD203B41FA5}">
                      <a16:colId xmlns:a16="http://schemas.microsoft.com/office/drawing/2014/main" val="20003"/>
                    </a:ext>
                  </a:extLst>
                </a:gridCol>
              </a:tblGrid>
              <a:tr h="1115375">
                <a:tc>
                  <a:txBody>
                    <a:bodyPr/>
                    <a:lstStyle/>
                    <a:p>
                      <a:pPr marL="0" lvl="0" indent="0" algn="l" rtl="0">
                        <a:spcBef>
                          <a:spcPts val="0"/>
                        </a:spcBef>
                        <a:spcAft>
                          <a:spcPts val="0"/>
                        </a:spcAft>
                        <a:buNone/>
                      </a:pPr>
                      <a:r>
                        <a:rPr lang="en-US" sz="3000"/>
                        <a:t>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OSI基本参照モデルの階層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TCP/IPの階層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dirty="0"/>
                        <a:t>TCP/</a:t>
                      </a:r>
                      <a:r>
                        <a:rPr lang="en-US" sz="3000" dirty="0" err="1"/>
                        <a:t>IPの</a:t>
                      </a:r>
                      <a:endParaRPr sz="3000" dirty="0"/>
                    </a:p>
                    <a:p>
                      <a:pPr marL="0" lvl="0" indent="0" algn="l" rtl="0">
                        <a:spcBef>
                          <a:spcPts val="0"/>
                        </a:spcBef>
                        <a:spcAft>
                          <a:spcPts val="0"/>
                        </a:spcAft>
                        <a:buNone/>
                      </a:pPr>
                      <a:r>
                        <a:rPr lang="en-US" sz="3000" dirty="0" err="1"/>
                        <a:t>主なプロトコル</a:t>
                      </a:r>
                      <a:endParaRPr sz="3000" dirty="0"/>
                    </a:p>
                  </a:txBody>
                  <a:tcPr marL="91425" marR="91425" marT="91425" marB="91425" anchor="ctr">
                    <a:solidFill>
                      <a:srgbClr val="6FA8DC"/>
                    </a:solidFill>
                  </a:tcPr>
                </a:tc>
                <a:extLst>
                  <a:ext uri="{0D108BD9-81ED-4DB2-BD59-A6C34878D82A}">
                    <a16:rowId xmlns:a16="http://schemas.microsoft.com/office/drawing/2014/main" val="10000"/>
                  </a:ext>
                </a:extLst>
              </a:tr>
              <a:tr h="8266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アプリケーション層</a:t>
                      </a:r>
                      <a:endParaRPr sz="3000"/>
                    </a:p>
                  </a:txBody>
                  <a:tcPr marL="91425" marR="91425" marT="91425" marB="91425" anchor="ctr"/>
                </a:tc>
                <a:tc rowSpan="3">
                  <a:txBody>
                    <a:bodyPr/>
                    <a:lstStyle/>
                    <a:p>
                      <a:pPr marL="0" lvl="0" indent="0" algn="l" rtl="0">
                        <a:spcBef>
                          <a:spcPts val="0"/>
                        </a:spcBef>
                        <a:spcAft>
                          <a:spcPts val="0"/>
                        </a:spcAft>
                        <a:buNone/>
                      </a:pPr>
                      <a:r>
                        <a:rPr lang="en-US" sz="3000"/>
                        <a:t>アプリケーション層</a:t>
                      </a:r>
                      <a:endParaRPr sz="3000"/>
                    </a:p>
                  </a:txBody>
                  <a:tcPr marL="91425" marR="91425" marT="91425" marB="91425" anchor="ctr"/>
                </a:tc>
                <a:tc rowSpan="3">
                  <a:txBody>
                    <a:bodyPr/>
                    <a:lstStyle/>
                    <a:p>
                      <a:pPr marL="0" lvl="0" indent="0" algn="l" rtl="0">
                        <a:spcBef>
                          <a:spcPts val="0"/>
                        </a:spcBef>
                        <a:spcAft>
                          <a:spcPts val="0"/>
                        </a:spcAft>
                        <a:buNone/>
                      </a:pPr>
                      <a:r>
                        <a:rPr lang="en-US" sz="3000"/>
                        <a:t>HTTP、FTP、</a:t>
                      </a:r>
                      <a:endParaRPr sz="3000"/>
                    </a:p>
                    <a:p>
                      <a:pPr marL="0" lvl="0" indent="0" algn="l" rtl="0">
                        <a:spcBef>
                          <a:spcPts val="0"/>
                        </a:spcBef>
                        <a:spcAft>
                          <a:spcPts val="0"/>
                        </a:spcAft>
                        <a:buNone/>
                      </a:pPr>
                      <a:r>
                        <a:rPr lang="en-US" sz="3000"/>
                        <a:t>TELNET、NTP</a:t>
                      </a:r>
                      <a:endParaRPr sz="3000"/>
                    </a:p>
                    <a:p>
                      <a:pPr marL="0" lvl="0" indent="0" algn="l" rtl="0">
                        <a:spcBef>
                          <a:spcPts val="0"/>
                        </a:spcBef>
                        <a:spcAft>
                          <a:spcPts val="0"/>
                        </a:spcAft>
                        <a:buNone/>
                      </a:pPr>
                      <a:r>
                        <a:rPr lang="en-US" sz="3000"/>
                        <a:t>SMTP、POP3</a:t>
                      </a:r>
                      <a:endParaRPr sz="3000"/>
                    </a:p>
                    <a:p>
                      <a:pPr marL="0" lvl="0" indent="0" algn="l" rtl="0">
                        <a:spcBef>
                          <a:spcPts val="0"/>
                        </a:spcBef>
                        <a:spcAft>
                          <a:spcPts val="0"/>
                        </a:spcAft>
                        <a:buNone/>
                      </a:pPr>
                      <a:r>
                        <a:rPr lang="en-US" sz="3000"/>
                        <a:t>SNMP</a:t>
                      </a:r>
                      <a:endParaRPr sz="3000"/>
                    </a:p>
                  </a:txBody>
                  <a:tcPr marL="91425" marR="91425" marT="91425" marB="91425" anchor="ctr"/>
                </a:tc>
                <a:extLst>
                  <a:ext uri="{0D108BD9-81ED-4DB2-BD59-A6C34878D82A}">
                    <a16:rowId xmlns:a16="http://schemas.microsoft.com/office/drawing/2014/main" val="10001"/>
                  </a:ext>
                </a:extLst>
              </a:tr>
              <a:tr h="8266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プレゼンテーション層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2"/>
                  </a:ext>
                </a:extLst>
              </a:tr>
              <a:tr h="8266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セション層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3"/>
                  </a:ext>
                </a:extLst>
              </a:tr>
              <a:tr h="8266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トランスポート層</a:t>
                      </a:r>
                      <a:endParaRPr sz="3000"/>
                    </a:p>
                  </a:txBody>
                  <a:tcPr marL="91425" marR="91425" marT="91425" marB="91425" anchor="ctr"/>
                </a:tc>
                <a:tc>
                  <a:txBody>
                    <a:bodyPr/>
                    <a:lstStyle/>
                    <a:p>
                      <a:pPr marL="0" lvl="0" indent="0" algn="l" rtl="0">
                        <a:spcBef>
                          <a:spcPts val="0"/>
                        </a:spcBef>
                        <a:spcAft>
                          <a:spcPts val="0"/>
                        </a:spcAft>
                        <a:buNone/>
                      </a:pPr>
                      <a:r>
                        <a:rPr lang="en-US" sz="3000"/>
                        <a:t>トランスポート層</a:t>
                      </a:r>
                      <a:endParaRPr sz="3000"/>
                    </a:p>
                  </a:txBody>
                  <a:tcPr marL="91425" marR="91425" marT="91425" marB="91425" anchor="ctr"/>
                </a:tc>
                <a:tc>
                  <a:txBody>
                    <a:bodyPr/>
                    <a:lstStyle/>
                    <a:p>
                      <a:pPr marL="0" lvl="0" indent="0" algn="l" rtl="0">
                        <a:spcBef>
                          <a:spcPts val="0"/>
                        </a:spcBef>
                        <a:spcAft>
                          <a:spcPts val="0"/>
                        </a:spcAft>
                        <a:buNone/>
                      </a:pPr>
                      <a:r>
                        <a:rPr lang="en-US" sz="3000"/>
                        <a:t>TCP、UDP</a:t>
                      </a:r>
                      <a:endParaRPr sz="3000"/>
                    </a:p>
                  </a:txBody>
                  <a:tcPr marL="91425" marR="91425" marT="91425" marB="91425" anchor="ctr"/>
                </a:tc>
                <a:extLst>
                  <a:ext uri="{0D108BD9-81ED-4DB2-BD59-A6C34878D82A}">
                    <a16:rowId xmlns:a16="http://schemas.microsoft.com/office/drawing/2014/main" val="10004"/>
                  </a:ext>
                </a:extLst>
              </a:tr>
              <a:tr h="8266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ネットワーク層</a:t>
                      </a:r>
                      <a:endParaRPr sz="3000"/>
                    </a:p>
                  </a:txBody>
                  <a:tcPr marL="91425" marR="91425" marT="91425" marB="91425" anchor="ctr"/>
                </a:tc>
                <a:tc>
                  <a:txBody>
                    <a:bodyPr/>
                    <a:lstStyle/>
                    <a:p>
                      <a:pPr marL="0" lvl="0" indent="0" algn="l" rtl="0">
                        <a:spcBef>
                          <a:spcPts val="0"/>
                        </a:spcBef>
                        <a:spcAft>
                          <a:spcPts val="0"/>
                        </a:spcAft>
                        <a:buNone/>
                      </a:pPr>
                      <a:r>
                        <a:rPr lang="en-US" sz="3000"/>
                        <a:t>インターネット層</a:t>
                      </a:r>
                      <a:endParaRPr sz="3000"/>
                    </a:p>
                  </a:txBody>
                  <a:tcPr marL="91425" marR="91425" marT="91425" marB="91425" anchor="ctr"/>
                </a:tc>
                <a:tc>
                  <a:txBody>
                    <a:bodyPr/>
                    <a:lstStyle/>
                    <a:p>
                      <a:pPr marL="0" lvl="0" indent="0" algn="l" rtl="0">
                        <a:spcBef>
                          <a:spcPts val="0"/>
                        </a:spcBef>
                        <a:spcAft>
                          <a:spcPts val="0"/>
                        </a:spcAft>
                        <a:buNone/>
                      </a:pPr>
                      <a:r>
                        <a:rPr lang="en-US" sz="3000"/>
                        <a:t>IP</a:t>
                      </a:r>
                      <a:endParaRPr sz="3000"/>
                    </a:p>
                  </a:txBody>
                  <a:tcPr marL="91425" marR="91425" marT="91425" marB="91425" anchor="ctr"/>
                </a:tc>
                <a:extLst>
                  <a:ext uri="{0D108BD9-81ED-4DB2-BD59-A6C34878D82A}">
                    <a16:rowId xmlns:a16="http://schemas.microsoft.com/office/drawing/2014/main" val="10005"/>
                  </a:ext>
                </a:extLst>
              </a:tr>
              <a:tr h="8266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データリンク層</a:t>
                      </a:r>
                      <a:endParaRPr sz="3000"/>
                    </a:p>
                  </a:txBody>
                  <a:tcPr marL="91425" marR="91425" marT="91425" marB="91425" anchor="ctr"/>
                </a:tc>
                <a:tc rowSpan="2">
                  <a:txBody>
                    <a:bodyPr/>
                    <a:lstStyle/>
                    <a:p>
                      <a:pPr marL="0" lvl="0" indent="0" algn="l" rtl="0">
                        <a:spcBef>
                          <a:spcPts val="0"/>
                        </a:spcBef>
                        <a:spcAft>
                          <a:spcPts val="0"/>
                        </a:spcAft>
                        <a:buNone/>
                      </a:pPr>
                      <a:r>
                        <a:rPr lang="en-US" sz="3000"/>
                        <a:t>ネットワーク</a:t>
                      </a:r>
                      <a:endParaRPr sz="3000"/>
                    </a:p>
                    <a:p>
                      <a:pPr marL="0" lvl="0" indent="0" algn="l" rtl="0">
                        <a:spcBef>
                          <a:spcPts val="0"/>
                        </a:spcBef>
                        <a:spcAft>
                          <a:spcPts val="0"/>
                        </a:spcAft>
                        <a:buNone/>
                      </a:pPr>
                      <a:r>
                        <a:rPr lang="en-US" sz="3000"/>
                        <a:t>インタフェース層</a:t>
                      </a:r>
                      <a:endParaRPr sz="3000"/>
                    </a:p>
                  </a:txBody>
                  <a:tcPr marL="91425" marR="91425" marT="91425" marB="91425" anchor="ctr"/>
                </a:tc>
                <a:tc rowSpan="2">
                  <a:txBody>
                    <a:bodyPr/>
                    <a:lstStyle/>
                    <a:p>
                      <a:pPr marL="0" lvl="0" indent="0" algn="l" rtl="0">
                        <a:spcBef>
                          <a:spcPts val="0"/>
                        </a:spcBef>
                        <a:spcAft>
                          <a:spcPts val="0"/>
                        </a:spcAft>
                        <a:buNone/>
                      </a:pPr>
                      <a:r>
                        <a:rPr lang="en-US" sz="3000"/>
                        <a:t>PPP</a:t>
                      </a:r>
                      <a:endParaRPr sz="3000"/>
                    </a:p>
                    <a:p>
                      <a:pPr marL="0" lvl="0" indent="0" algn="l" rtl="0">
                        <a:spcBef>
                          <a:spcPts val="0"/>
                        </a:spcBef>
                        <a:spcAft>
                          <a:spcPts val="0"/>
                        </a:spcAft>
                        <a:buNone/>
                      </a:pPr>
                      <a:r>
                        <a:rPr lang="en-US" sz="3000"/>
                        <a:t>Ethernet</a:t>
                      </a:r>
                      <a:endParaRPr sz="3000"/>
                    </a:p>
                  </a:txBody>
                  <a:tcPr marL="91425" marR="91425" marT="91425" marB="91425" anchor="ctr"/>
                </a:tc>
                <a:extLst>
                  <a:ext uri="{0D108BD9-81ED-4DB2-BD59-A6C34878D82A}">
                    <a16:rowId xmlns:a16="http://schemas.microsoft.com/office/drawing/2014/main" val="10006"/>
                  </a:ext>
                </a:extLst>
              </a:tr>
              <a:tr h="826675">
                <a:tc>
                  <a:txBody>
                    <a:bodyPr/>
                    <a:lstStyle/>
                    <a:p>
                      <a:pPr marL="0" lvl="0" indent="0" algn="ctr"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dirty="0" err="1"/>
                        <a:t>物理層</a:t>
                      </a:r>
                      <a:endParaRPr sz="3000" dirty="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526" name="Google Shape;526;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527" name="Google Shape;527;p80"/>
          <p:cNvSpPr txBox="1"/>
          <p:nvPr/>
        </p:nvSpPr>
        <p:spPr>
          <a:xfrm>
            <a:off x="578400" y="2207925"/>
            <a:ext cx="11986500" cy="2922875"/>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インターネットで利用できるサービスである電子メールや</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Webサイトなどは、TCP</a:t>
            </a:r>
            <a:r>
              <a:rPr lang="en-US" sz="3000" dirty="0"/>
              <a:t>/</a:t>
            </a:r>
            <a:r>
              <a:rPr lang="en-US" sz="3000" dirty="0" err="1"/>
              <a:t>IPのプロトコルによって実現されています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それぞれのサービスを支えているプロトコルは次の通りです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endParaRPr sz="3000" dirty="0"/>
          </a:p>
        </p:txBody>
      </p:sp>
      <p:sp>
        <p:nvSpPr>
          <p:cNvPr id="5" name="Tiêu đề 1">
            <a:extLst>
              <a:ext uri="{FF2B5EF4-FFF2-40B4-BE49-F238E27FC236}">
                <a16:creationId xmlns:a16="http://schemas.microsoft.com/office/drawing/2014/main" id="{2BFFADFE-66A6-4578-B49E-FC9D3D0EC807}"/>
              </a:ext>
            </a:extLst>
          </p:cNvPr>
          <p:cNvSpPr txBox="1">
            <a:spLocks/>
          </p:cNvSpPr>
          <p:nvPr/>
        </p:nvSpPr>
        <p:spPr>
          <a:xfrm>
            <a:off x="578400" y="5631284"/>
            <a:ext cx="11099700" cy="1751650"/>
          </a:xfrm>
          <a:prstGeom prst="rect">
            <a:avLst/>
          </a:prstGeom>
          <a:noFill/>
          <a:ln>
            <a:noFill/>
          </a:ln>
        </p:spPr>
        <p:txBody>
          <a:bodyPr spcFirstLastPara="1" wrap="square" lIns="50800" tIns="50800" rIns="50800" bIns="508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63024"/>
              </a:buClr>
              <a:buSzPts val="6400"/>
              <a:buFont typeface="Arial"/>
              <a:buNone/>
              <a:defRPr sz="6400" b="1" i="0" u="none" strike="noStrike" cap="none">
                <a:solidFill>
                  <a:srgbClr val="C63024"/>
                </a:solidFill>
                <a:latin typeface="Arial"/>
                <a:ea typeface="Arial"/>
                <a:cs typeface="Arial"/>
                <a:sym typeface="Arial"/>
              </a:defRPr>
            </a:lvl1pPr>
            <a:lvl2pPr marR="0" lvl="1"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1800"/>
              <a:buFont typeface="Arial"/>
              <a:buNone/>
              <a:defRPr sz="6400" b="0" i="0" u="none" strike="noStrike" cap="none">
                <a:solidFill>
                  <a:srgbClr val="424242"/>
                </a:solidFill>
                <a:latin typeface="Arial"/>
                <a:ea typeface="Arial"/>
                <a:cs typeface="Arial"/>
                <a:sym typeface="Arial"/>
              </a:defRPr>
            </a:lvl9pPr>
          </a:lstStyle>
          <a:p>
            <a:r>
              <a:rPr lang="vi-VN" sz="2800"/>
              <a:t>Website hay mail điện tử là các dịch vụcó thể sử dụng internet được thự hiện bởi giao thức TCP/IP. Các giao thức hỗ trợ từng dịch vụ như dưới dây:</a:t>
            </a:r>
            <a:endParaRPr lang="vi-VN"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33" name="Google Shape;533;p8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534" name="Google Shape;534;p8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35" name="Google Shape;535;p8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80" name="Google Shape;280;p48"/>
          <p:cNvSpPr txBox="1">
            <a:spLocks noGrp="1"/>
          </p:cNvSpPr>
          <p:nvPr>
            <p:ph type="body" idx="1"/>
          </p:nvPr>
        </p:nvSpPr>
        <p:spPr>
          <a:xfrm>
            <a:off x="952500" y="2292040"/>
            <a:ext cx="11099700" cy="65745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日本語の文章を正しくベトナム語に翻訳することができる</a:t>
            </a:r>
            <a:endParaRPr>
              <a:solidFill>
                <a:schemeClr val="dk1"/>
              </a:solidFill>
            </a:endParaRPr>
          </a:p>
          <a:p>
            <a:pPr marL="0" lvl="0" indent="0" algn="l" rtl="0">
              <a:lnSpc>
                <a:spcPct val="80000"/>
              </a:lnSpc>
              <a:spcBef>
                <a:spcPts val="2400"/>
              </a:spcBef>
              <a:spcAft>
                <a:spcPts val="0"/>
              </a:spcAft>
              <a:buNone/>
            </a:pPr>
            <a:endParaRPr/>
          </a:p>
        </p:txBody>
      </p:sp>
      <p:sp>
        <p:nvSpPr>
          <p:cNvPr id="281" name="Google Shape;281;p48"/>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541" name="Google Shape;541;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42" name="Google Shape;542;p82"/>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インタネット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利用する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サービス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電子メール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Webサイト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実現する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それぞれ</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支える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548" name="Google Shape;548;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549" name="Google Shape;549;p83"/>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インタネット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利用する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サービス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電子メール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Webサイト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実現する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それぞれ</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支える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sp>
        <p:nvSpPr>
          <p:cNvPr id="555" name="Google Shape;555;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556" name="Google Shape;556;p84"/>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Mạng, Internet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Giao thức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Thư điện tử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Website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Thực hiện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Dịch vụ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Hỗ trợ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Sử dụng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Mỗi, từng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62" name="Google Shape;562;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43</a:t>
            </a:fld>
            <a:endParaRPr/>
          </a:p>
        </p:txBody>
      </p:sp>
      <p:sp>
        <p:nvSpPr>
          <p:cNvPr id="563" name="Google Shape;563;p8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64" name="Google Shape;564;p8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570" name="Google Shape;570;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44</a:t>
            </a:fld>
            <a:endParaRPr/>
          </a:p>
        </p:txBody>
      </p:sp>
      <p:sp>
        <p:nvSpPr>
          <p:cNvPr id="571" name="Google Shape;571;p86"/>
          <p:cNvSpPr txBox="1"/>
          <p:nvPr/>
        </p:nvSpPr>
        <p:spPr>
          <a:xfrm>
            <a:off x="578400" y="2207925"/>
            <a:ext cx="11986500" cy="2245542"/>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t>インターネットで利用できるサービスである電子メールや</a:t>
            </a:r>
            <a:endParaRPr sz="3000"/>
          </a:p>
          <a:p>
            <a:pPr marL="0" lvl="0" indent="0" algn="l" rtl="0">
              <a:lnSpc>
                <a:spcPct val="115000"/>
              </a:lnSpc>
              <a:spcBef>
                <a:spcPts val="0"/>
              </a:spcBef>
              <a:spcAft>
                <a:spcPts val="0"/>
              </a:spcAft>
              <a:buClr>
                <a:schemeClr val="dk1"/>
              </a:buClr>
              <a:buSzPts val="1100"/>
              <a:buFont typeface="Arial"/>
              <a:buNone/>
            </a:pPr>
            <a:r>
              <a:rPr lang="en-US" sz="3000"/>
              <a:t>Webサイトなどは、TCP/IPのプロトコルによって実現されています。</a:t>
            </a:r>
            <a:endParaRPr sz="3000"/>
          </a:p>
          <a:p>
            <a:pPr marL="0" lvl="0" indent="0" algn="l" rtl="0">
              <a:lnSpc>
                <a:spcPct val="115000"/>
              </a:lnSpc>
              <a:spcBef>
                <a:spcPts val="0"/>
              </a:spcBef>
              <a:spcAft>
                <a:spcPts val="0"/>
              </a:spcAft>
              <a:buClr>
                <a:schemeClr val="dk1"/>
              </a:buClr>
              <a:buSzPts val="1100"/>
              <a:buFont typeface="Arial"/>
              <a:buNone/>
            </a:pPr>
            <a:r>
              <a:rPr lang="en-US" sz="3000"/>
              <a:t>それぞれのサービスを支えているプロトコルは次の通りです。</a:t>
            </a:r>
            <a:endParaRPr sz="3000"/>
          </a:p>
          <a:p>
            <a:pPr marL="0" lvl="0" indent="0" algn="l" rtl="0">
              <a:lnSpc>
                <a:spcPct val="115000"/>
              </a:lnSpc>
              <a:spcBef>
                <a:spcPts val="0"/>
              </a:spcBef>
              <a:spcAft>
                <a:spcPts val="0"/>
              </a:spcAft>
              <a:buClr>
                <a:schemeClr val="dk1"/>
              </a:buClr>
              <a:buSzPts val="1100"/>
              <a:buFont typeface="Arial"/>
              <a:buNone/>
            </a:pPr>
            <a:endParaRPr sz="3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77" name="Google Shape;577;p87"/>
          <p:cNvSpPr txBox="1">
            <a:spLocks noGrp="1"/>
          </p:cNvSpPr>
          <p:nvPr>
            <p:ph type="body" idx="1"/>
          </p:nvPr>
        </p:nvSpPr>
        <p:spPr>
          <a:xfrm>
            <a:off x="870825" y="2114550"/>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によって 　Dựa vào, bởi, qua, thông qua, bằng </a:t>
            </a: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78" name="Google Shape;578;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45</a:t>
            </a:fld>
            <a:endParaRPr/>
          </a:p>
        </p:txBody>
      </p:sp>
      <p:sp>
        <p:nvSpPr>
          <p:cNvPr id="579" name="Google Shape;579;p87"/>
          <p:cNvSpPr txBox="1"/>
          <p:nvPr/>
        </p:nvSpPr>
        <p:spPr>
          <a:xfrm>
            <a:off x="1176988" y="7862800"/>
            <a:ext cx="111084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問題は話し合いによって解決できます。</a:t>
            </a:r>
            <a:endParaRPr sz="3000">
              <a:solidFill>
                <a:schemeClr val="dk1"/>
              </a:solidFill>
            </a:endParaRPr>
          </a:p>
          <a:p>
            <a:pPr marL="0" lvl="0" indent="0" algn="l" rtl="0">
              <a:spcBef>
                <a:spcPts val="2400"/>
              </a:spcBef>
              <a:spcAft>
                <a:spcPts val="0"/>
              </a:spcAft>
              <a:buNone/>
            </a:pPr>
            <a:r>
              <a:rPr lang="en-US" sz="3000">
                <a:solidFill>
                  <a:schemeClr val="dk1"/>
                </a:solidFill>
              </a:rPr>
              <a:t>いいか悪いかは人によって違います。</a:t>
            </a:r>
            <a:endParaRPr sz="3000">
              <a:solidFill>
                <a:schemeClr val="dk1"/>
              </a:solidFill>
            </a:endParaRPr>
          </a:p>
        </p:txBody>
      </p:sp>
      <p:sp>
        <p:nvSpPr>
          <p:cNvPr id="580" name="Google Shape;580;p87"/>
          <p:cNvSpPr txBox="1"/>
          <p:nvPr/>
        </p:nvSpPr>
        <p:spPr>
          <a:xfrm>
            <a:off x="1016775" y="3197750"/>
            <a:ext cx="11353500" cy="3724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意味：Dùng để </a:t>
            </a:r>
            <a:endParaRPr sz="3000" b="1">
              <a:solidFill>
                <a:schemeClr val="dk1"/>
              </a:solidFill>
            </a:endParaRPr>
          </a:p>
          <a:p>
            <a:pPr marL="0" lvl="0" indent="0" algn="l" rtl="0">
              <a:lnSpc>
                <a:spcPct val="100000"/>
              </a:lnSpc>
              <a:spcBef>
                <a:spcPts val="2400"/>
              </a:spcBef>
              <a:spcAft>
                <a:spcPts val="0"/>
              </a:spcAft>
              <a:buNone/>
            </a:pPr>
            <a:r>
              <a:rPr lang="en-US" sz="3000" b="1">
                <a:solidFill>
                  <a:schemeClr val="dk1"/>
                </a:solidFill>
              </a:rPr>
              <a:t>・Chỉ phương tiện, cách thức</a:t>
            </a:r>
            <a:endParaRPr sz="3000" b="1">
              <a:solidFill>
                <a:schemeClr val="dk1"/>
              </a:solidFill>
            </a:endParaRPr>
          </a:p>
          <a:p>
            <a:pPr marL="0" lvl="0" indent="0" algn="l" rtl="0">
              <a:lnSpc>
                <a:spcPct val="100000"/>
              </a:lnSpc>
              <a:spcBef>
                <a:spcPts val="2400"/>
              </a:spcBef>
              <a:spcAft>
                <a:spcPts val="0"/>
              </a:spcAft>
              <a:buNone/>
            </a:pPr>
            <a:r>
              <a:rPr lang="en-US" sz="3000" b="1">
                <a:solidFill>
                  <a:schemeClr val="dk1"/>
                </a:solidFill>
              </a:rPr>
              <a:t>・Chỉ nguyên nhân</a:t>
            </a:r>
            <a:endParaRPr sz="3000" b="1">
              <a:solidFill>
                <a:schemeClr val="dk1"/>
              </a:solidFill>
            </a:endParaRPr>
          </a:p>
          <a:p>
            <a:pPr marL="0" lvl="0" indent="0" algn="l" rtl="0">
              <a:lnSpc>
                <a:spcPct val="100000"/>
              </a:lnSpc>
              <a:spcBef>
                <a:spcPts val="2400"/>
              </a:spcBef>
              <a:spcAft>
                <a:spcPts val="0"/>
              </a:spcAft>
              <a:buNone/>
            </a:pPr>
            <a:r>
              <a:rPr lang="en-US" sz="3000" b="1">
                <a:solidFill>
                  <a:schemeClr val="dk1"/>
                </a:solidFill>
              </a:rPr>
              <a:t>・Chỉ sự thay đổi, khác biệt khi đối tượng nói đến khác nhau</a:t>
            </a:r>
            <a:endParaRPr sz="3000" b="1">
              <a:solidFill>
                <a:schemeClr val="dk1"/>
              </a:solidFill>
            </a:endParaRPr>
          </a:p>
          <a:p>
            <a:pPr marL="0" lvl="0" indent="0" algn="l" rtl="0">
              <a:lnSpc>
                <a:spcPct val="100000"/>
              </a:lnSpc>
              <a:spcBef>
                <a:spcPts val="2400"/>
              </a:spcBef>
              <a:spcAft>
                <a:spcPts val="0"/>
              </a:spcAft>
              <a:buNone/>
            </a:pPr>
            <a:r>
              <a:rPr lang="en-US" sz="3000" b="1">
                <a:solidFill>
                  <a:schemeClr val="dk1"/>
                </a:solidFill>
              </a:rPr>
              <a:t>・Dùng trong câu bị động</a:t>
            </a:r>
            <a:endParaRPr sz="3000" b="1">
              <a:solidFill>
                <a:schemeClr val="dk1"/>
              </a:solidFill>
            </a:endParaRPr>
          </a:p>
        </p:txBody>
      </p:sp>
      <p:sp>
        <p:nvSpPr>
          <p:cNvPr id="581" name="Google Shape;581;p87"/>
          <p:cNvSpPr txBox="1"/>
          <p:nvPr/>
        </p:nvSpPr>
        <p:spPr>
          <a:xfrm>
            <a:off x="1101663" y="714085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587" name="Google Shape;587;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46</a:t>
            </a:fld>
            <a:endParaRPr/>
          </a:p>
        </p:txBody>
      </p:sp>
      <p:graphicFrame>
        <p:nvGraphicFramePr>
          <p:cNvPr id="588" name="Google Shape;588;p88"/>
          <p:cNvGraphicFramePr/>
          <p:nvPr/>
        </p:nvGraphicFramePr>
        <p:xfrm>
          <a:off x="532925" y="2262425"/>
          <a:ext cx="11937700" cy="7428460"/>
        </p:xfrm>
        <a:graphic>
          <a:graphicData uri="http://schemas.openxmlformats.org/drawingml/2006/table">
            <a:tbl>
              <a:tblPr>
                <a:noFill/>
                <a:tableStyleId>{85C3F794-08CC-4AFE-8F2F-6A7263608CBC}</a:tableStyleId>
              </a:tblPr>
              <a:tblGrid>
                <a:gridCol w="3579300">
                  <a:extLst>
                    <a:ext uri="{9D8B030D-6E8A-4147-A177-3AD203B41FA5}">
                      <a16:colId xmlns:a16="http://schemas.microsoft.com/office/drawing/2014/main" val="20000"/>
                    </a:ext>
                  </a:extLst>
                </a:gridCol>
                <a:gridCol w="8358400">
                  <a:extLst>
                    <a:ext uri="{9D8B030D-6E8A-4147-A177-3AD203B41FA5}">
                      <a16:colId xmlns:a16="http://schemas.microsoft.com/office/drawing/2014/main" val="20001"/>
                    </a:ext>
                  </a:extLst>
                </a:gridCol>
              </a:tblGrid>
              <a:tr h="820825">
                <a:tc>
                  <a:txBody>
                    <a:bodyPr/>
                    <a:lstStyle/>
                    <a:p>
                      <a:pPr marL="0" lvl="0" indent="0" algn="l" rtl="0">
                        <a:spcBef>
                          <a:spcPts val="0"/>
                        </a:spcBef>
                        <a:spcAft>
                          <a:spcPts val="0"/>
                        </a:spcAft>
                        <a:buNone/>
                      </a:pPr>
                      <a:r>
                        <a:rPr lang="en-US" sz="3200"/>
                        <a:t>プロトコル名</a:t>
                      </a:r>
                      <a:endParaRPr sz="32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200"/>
                        <a:t>サービスの説明</a:t>
                      </a:r>
                      <a:endParaRPr sz="3200"/>
                    </a:p>
                  </a:txBody>
                  <a:tcPr marL="91425" marR="91425" marT="91425" marB="91425" anchor="ctr">
                    <a:solidFill>
                      <a:srgbClr val="6FA8DC"/>
                    </a:solidFill>
                  </a:tcPr>
                </a:tc>
                <a:extLst>
                  <a:ext uri="{0D108BD9-81ED-4DB2-BD59-A6C34878D82A}">
                    <a16:rowId xmlns:a16="http://schemas.microsoft.com/office/drawing/2014/main" val="10000"/>
                  </a:ext>
                </a:extLst>
              </a:tr>
              <a:tr h="820825">
                <a:tc>
                  <a:txBody>
                    <a:bodyPr/>
                    <a:lstStyle/>
                    <a:p>
                      <a:pPr marL="0" lvl="0" indent="0" algn="l" rtl="0">
                        <a:spcBef>
                          <a:spcPts val="0"/>
                        </a:spcBef>
                        <a:spcAft>
                          <a:spcPts val="0"/>
                        </a:spcAft>
                        <a:buNone/>
                      </a:pPr>
                      <a:r>
                        <a:rPr lang="en-US" sz="2800"/>
                        <a:t>HTTP</a:t>
                      </a:r>
                      <a:endParaRPr sz="2800"/>
                    </a:p>
                  </a:txBody>
                  <a:tcPr marL="91425" marR="91425" marT="91425" marB="91425" anchor="ctr"/>
                </a:tc>
                <a:tc>
                  <a:txBody>
                    <a:bodyPr/>
                    <a:lstStyle/>
                    <a:p>
                      <a:pPr marL="0" lvl="0" indent="0" algn="l" rtl="0">
                        <a:spcBef>
                          <a:spcPts val="0"/>
                        </a:spcBef>
                        <a:spcAft>
                          <a:spcPts val="0"/>
                        </a:spcAft>
                        <a:buNone/>
                      </a:pPr>
                      <a:r>
                        <a:rPr lang="en-US" sz="2800"/>
                        <a:t>Webページを送受信するプロトコル</a:t>
                      </a:r>
                      <a:endParaRPr sz="2800"/>
                    </a:p>
                  </a:txBody>
                  <a:tcPr marL="91425" marR="91425" marT="91425" marB="91425" anchor="ctr"/>
                </a:tc>
                <a:extLst>
                  <a:ext uri="{0D108BD9-81ED-4DB2-BD59-A6C34878D82A}">
                    <a16:rowId xmlns:a16="http://schemas.microsoft.com/office/drawing/2014/main" val="10001"/>
                  </a:ext>
                </a:extLst>
              </a:tr>
              <a:tr h="1016325">
                <a:tc>
                  <a:txBody>
                    <a:bodyPr/>
                    <a:lstStyle/>
                    <a:p>
                      <a:pPr marL="0" lvl="0" indent="0" algn="l" rtl="0">
                        <a:spcBef>
                          <a:spcPts val="0"/>
                        </a:spcBef>
                        <a:spcAft>
                          <a:spcPts val="0"/>
                        </a:spcAft>
                        <a:buNone/>
                      </a:pPr>
                      <a:r>
                        <a:rPr lang="en-US" sz="2800"/>
                        <a:t>FTP</a:t>
                      </a:r>
                      <a:endParaRPr sz="2800"/>
                    </a:p>
                  </a:txBody>
                  <a:tcPr marL="91425" marR="91425" marT="91425" marB="91425" anchor="ctr"/>
                </a:tc>
                <a:tc>
                  <a:txBody>
                    <a:bodyPr/>
                    <a:lstStyle/>
                    <a:p>
                      <a:pPr marL="0" lvl="0" indent="0" algn="l" rtl="0">
                        <a:spcBef>
                          <a:spcPts val="0"/>
                        </a:spcBef>
                        <a:spcAft>
                          <a:spcPts val="0"/>
                        </a:spcAft>
                        <a:buNone/>
                      </a:pPr>
                      <a:r>
                        <a:rPr lang="en-US" sz="2800" dirty="0" err="1"/>
                        <a:t>各種ファイルの転送を行うプロトコル</a:t>
                      </a:r>
                      <a:endParaRPr sz="2800" dirty="0"/>
                    </a:p>
                    <a:p>
                      <a:pPr marL="0" lvl="0" indent="0" algn="l" rtl="0">
                        <a:spcBef>
                          <a:spcPts val="0"/>
                        </a:spcBef>
                        <a:spcAft>
                          <a:spcPts val="0"/>
                        </a:spcAft>
                        <a:buNone/>
                      </a:pPr>
                      <a:r>
                        <a:rPr lang="en-US" sz="2800" dirty="0" err="1"/>
                        <a:t>データ転送用と制御用に異なるポート番号を使用</a:t>
                      </a:r>
                      <a:endParaRPr sz="2800" dirty="0"/>
                    </a:p>
                  </a:txBody>
                  <a:tcPr marL="91425" marR="91425" marT="91425" marB="91425" anchor="ctr"/>
                </a:tc>
                <a:extLst>
                  <a:ext uri="{0D108BD9-81ED-4DB2-BD59-A6C34878D82A}">
                    <a16:rowId xmlns:a16="http://schemas.microsoft.com/office/drawing/2014/main" val="10002"/>
                  </a:ext>
                </a:extLst>
              </a:tr>
              <a:tr h="1016325">
                <a:tc>
                  <a:txBody>
                    <a:bodyPr/>
                    <a:lstStyle/>
                    <a:p>
                      <a:pPr marL="0" lvl="0" indent="0" algn="l" rtl="0">
                        <a:spcBef>
                          <a:spcPts val="0"/>
                        </a:spcBef>
                        <a:spcAft>
                          <a:spcPts val="0"/>
                        </a:spcAft>
                        <a:buNone/>
                      </a:pPr>
                      <a:r>
                        <a:rPr lang="en-US" sz="2800"/>
                        <a:t>TELNET</a:t>
                      </a:r>
                      <a:endParaRPr sz="2800"/>
                    </a:p>
                  </a:txBody>
                  <a:tcPr marL="91425" marR="91425" marT="91425" marB="91425" anchor="ctr"/>
                </a:tc>
                <a:tc>
                  <a:txBody>
                    <a:bodyPr/>
                    <a:lstStyle/>
                    <a:p>
                      <a:pPr marL="0" lvl="0" indent="0" algn="l" rtl="0">
                        <a:spcBef>
                          <a:spcPts val="0"/>
                        </a:spcBef>
                        <a:spcAft>
                          <a:spcPts val="0"/>
                        </a:spcAft>
                        <a:buNone/>
                      </a:pPr>
                      <a:r>
                        <a:rPr lang="en-US" sz="2800"/>
                        <a:t>離れたところにあるコンピュータにログインし、遠隔操作をするプロトコル</a:t>
                      </a:r>
                      <a:endParaRPr sz="2800"/>
                    </a:p>
                  </a:txBody>
                  <a:tcPr marL="91425" marR="91425" marT="91425" marB="91425" anchor="ctr"/>
                </a:tc>
                <a:extLst>
                  <a:ext uri="{0D108BD9-81ED-4DB2-BD59-A6C34878D82A}">
                    <a16:rowId xmlns:a16="http://schemas.microsoft.com/office/drawing/2014/main" val="10003"/>
                  </a:ext>
                </a:extLst>
              </a:tr>
              <a:tr h="820825">
                <a:tc>
                  <a:txBody>
                    <a:bodyPr/>
                    <a:lstStyle/>
                    <a:p>
                      <a:pPr marL="0" lvl="0" indent="0" algn="l" rtl="0">
                        <a:spcBef>
                          <a:spcPts val="0"/>
                        </a:spcBef>
                        <a:spcAft>
                          <a:spcPts val="0"/>
                        </a:spcAft>
                        <a:buNone/>
                      </a:pPr>
                      <a:r>
                        <a:rPr lang="en-US" sz="2800"/>
                        <a:t>SMTP</a:t>
                      </a:r>
                      <a:endParaRPr sz="2800"/>
                    </a:p>
                  </a:txBody>
                  <a:tcPr marL="91425" marR="91425" marT="91425" marB="91425" anchor="ctr"/>
                </a:tc>
                <a:tc>
                  <a:txBody>
                    <a:bodyPr/>
                    <a:lstStyle/>
                    <a:p>
                      <a:pPr marL="0" lvl="0" indent="0" algn="l" rtl="0">
                        <a:spcBef>
                          <a:spcPts val="0"/>
                        </a:spcBef>
                        <a:spcAft>
                          <a:spcPts val="0"/>
                        </a:spcAft>
                        <a:buNone/>
                      </a:pPr>
                      <a:r>
                        <a:rPr lang="en-US" sz="2800"/>
                        <a:t>メールサーバ間でメールの転送を行うプロトコル</a:t>
                      </a:r>
                      <a:endParaRPr sz="2800"/>
                    </a:p>
                  </a:txBody>
                  <a:tcPr marL="91425" marR="91425" marT="91425" marB="91425" anchor="ctr"/>
                </a:tc>
                <a:extLst>
                  <a:ext uri="{0D108BD9-81ED-4DB2-BD59-A6C34878D82A}">
                    <a16:rowId xmlns:a16="http://schemas.microsoft.com/office/drawing/2014/main" val="10004"/>
                  </a:ext>
                </a:extLst>
              </a:tr>
              <a:tr h="1016325">
                <a:tc>
                  <a:txBody>
                    <a:bodyPr/>
                    <a:lstStyle/>
                    <a:p>
                      <a:pPr marL="0" lvl="0" indent="0" algn="l" rtl="0">
                        <a:spcBef>
                          <a:spcPts val="0"/>
                        </a:spcBef>
                        <a:spcAft>
                          <a:spcPts val="0"/>
                        </a:spcAft>
                        <a:buNone/>
                      </a:pPr>
                      <a:r>
                        <a:rPr lang="en-US" sz="2800"/>
                        <a:t>POP3</a:t>
                      </a:r>
                      <a:endParaRPr sz="2800"/>
                    </a:p>
                  </a:txBody>
                  <a:tcPr marL="91425" marR="91425" marT="91425" marB="91425" anchor="ctr"/>
                </a:tc>
                <a:tc>
                  <a:txBody>
                    <a:bodyPr/>
                    <a:lstStyle/>
                    <a:p>
                      <a:pPr marL="0" lvl="0" indent="0" algn="l" rtl="0">
                        <a:spcBef>
                          <a:spcPts val="0"/>
                        </a:spcBef>
                        <a:spcAft>
                          <a:spcPts val="0"/>
                        </a:spcAft>
                        <a:buNone/>
                      </a:pPr>
                      <a:r>
                        <a:rPr lang="en-US" sz="2800"/>
                        <a:t>メールサーバ上のメールをメーラーが受信するためのプロトコル</a:t>
                      </a:r>
                      <a:endParaRPr sz="2800"/>
                    </a:p>
                  </a:txBody>
                  <a:tcPr marL="91425" marR="91425" marT="91425" marB="91425" anchor="ctr"/>
                </a:tc>
                <a:extLst>
                  <a:ext uri="{0D108BD9-81ED-4DB2-BD59-A6C34878D82A}">
                    <a16:rowId xmlns:a16="http://schemas.microsoft.com/office/drawing/2014/main" val="10005"/>
                  </a:ext>
                </a:extLst>
              </a:tr>
              <a:tr h="1016325">
                <a:tc>
                  <a:txBody>
                    <a:bodyPr/>
                    <a:lstStyle/>
                    <a:p>
                      <a:pPr marL="0" lvl="0" indent="0" algn="l" rtl="0">
                        <a:spcBef>
                          <a:spcPts val="0"/>
                        </a:spcBef>
                        <a:spcAft>
                          <a:spcPts val="0"/>
                        </a:spcAft>
                        <a:buNone/>
                      </a:pPr>
                      <a:r>
                        <a:rPr lang="en-US" sz="2800"/>
                        <a:t>NTP</a:t>
                      </a:r>
                      <a:endParaRPr sz="2800"/>
                    </a:p>
                  </a:txBody>
                  <a:tcPr marL="91425" marR="91425" marT="91425" marB="91425" anchor="ctr"/>
                </a:tc>
                <a:tc>
                  <a:txBody>
                    <a:bodyPr/>
                    <a:lstStyle/>
                    <a:p>
                      <a:pPr marL="0" lvl="0" indent="0" algn="l" rtl="0">
                        <a:spcBef>
                          <a:spcPts val="0"/>
                        </a:spcBef>
                        <a:spcAft>
                          <a:spcPts val="0"/>
                        </a:spcAft>
                        <a:buNone/>
                      </a:pPr>
                      <a:r>
                        <a:rPr lang="en-US" sz="2800"/>
                        <a:t>インターネット上で複数のコンピュータの時刻を同期させるプロトコル</a:t>
                      </a:r>
                      <a:endParaRPr sz="2800"/>
                    </a:p>
                  </a:txBody>
                  <a:tcPr marL="91425" marR="91425" marT="91425" marB="91425" anchor="ctr"/>
                </a:tc>
                <a:extLst>
                  <a:ext uri="{0D108BD9-81ED-4DB2-BD59-A6C34878D82A}">
                    <a16:rowId xmlns:a16="http://schemas.microsoft.com/office/drawing/2014/main" val="10006"/>
                  </a:ext>
                </a:extLst>
              </a:tr>
              <a:tr h="820825">
                <a:tc>
                  <a:txBody>
                    <a:bodyPr/>
                    <a:lstStyle/>
                    <a:p>
                      <a:pPr marL="0" lvl="0" indent="0" algn="l" rtl="0">
                        <a:spcBef>
                          <a:spcPts val="0"/>
                        </a:spcBef>
                        <a:spcAft>
                          <a:spcPts val="0"/>
                        </a:spcAft>
                        <a:buNone/>
                      </a:pPr>
                      <a:r>
                        <a:rPr lang="en-US" sz="2800"/>
                        <a:t>SNMP</a:t>
                      </a:r>
                      <a:endParaRPr sz="2800"/>
                    </a:p>
                  </a:txBody>
                  <a:tcPr marL="91425" marR="91425" marT="91425" marB="91425" anchor="ctr"/>
                </a:tc>
                <a:tc>
                  <a:txBody>
                    <a:bodyPr/>
                    <a:lstStyle/>
                    <a:p>
                      <a:pPr marL="0" lvl="0" indent="0" algn="l" rtl="0">
                        <a:spcBef>
                          <a:spcPts val="0"/>
                        </a:spcBef>
                        <a:spcAft>
                          <a:spcPts val="0"/>
                        </a:spcAft>
                        <a:buNone/>
                      </a:pPr>
                      <a:r>
                        <a:rPr lang="en-US" sz="2800" dirty="0" err="1"/>
                        <a:t>ネットワークの管理を行うプロトコル</a:t>
                      </a:r>
                      <a:endParaRPr sz="2800" dirty="0"/>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588;p88">
            <a:extLst>
              <a:ext uri="{FF2B5EF4-FFF2-40B4-BE49-F238E27FC236}">
                <a16:creationId xmlns:a16="http://schemas.microsoft.com/office/drawing/2014/main" id="{10E072B1-C0B0-418D-9009-83A49E3A3BC3}"/>
              </a:ext>
            </a:extLst>
          </p:cNvPr>
          <p:cNvGraphicFramePr/>
          <p:nvPr>
            <p:extLst>
              <p:ext uri="{D42A27DB-BD31-4B8C-83A1-F6EECF244321}">
                <p14:modId xmlns:p14="http://schemas.microsoft.com/office/powerpoint/2010/main" val="1981189451"/>
              </p:ext>
            </p:extLst>
          </p:nvPr>
        </p:nvGraphicFramePr>
        <p:xfrm>
          <a:off x="786925" y="1162570"/>
          <a:ext cx="11937700" cy="8050680"/>
        </p:xfrm>
        <a:graphic>
          <a:graphicData uri="http://schemas.openxmlformats.org/drawingml/2006/table">
            <a:tbl>
              <a:tblPr>
                <a:noFill/>
                <a:tableStyleId>{85C3F794-08CC-4AFE-8F2F-6A7263608CBC}</a:tableStyleId>
              </a:tblPr>
              <a:tblGrid>
                <a:gridCol w="3579300">
                  <a:extLst>
                    <a:ext uri="{9D8B030D-6E8A-4147-A177-3AD203B41FA5}">
                      <a16:colId xmlns:a16="http://schemas.microsoft.com/office/drawing/2014/main" val="20000"/>
                    </a:ext>
                  </a:extLst>
                </a:gridCol>
                <a:gridCol w="8358400">
                  <a:extLst>
                    <a:ext uri="{9D8B030D-6E8A-4147-A177-3AD203B41FA5}">
                      <a16:colId xmlns:a16="http://schemas.microsoft.com/office/drawing/2014/main" val="20001"/>
                    </a:ext>
                  </a:extLst>
                </a:gridCol>
              </a:tblGrid>
              <a:tr h="820825">
                <a:tc>
                  <a:txBody>
                    <a:bodyPr/>
                    <a:lstStyle/>
                    <a:p>
                      <a:pPr marL="0" lvl="0" indent="0" algn="l" rtl="0">
                        <a:spcBef>
                          <a:spcPts val="0"/>
                        </a:spcBef>
                        <a:spcAft>
                          <a:spcPts val="0"/>
                        </a:spcAft>
                        <a:buNone/>
                      </a:pPr>
                      <a:r>
                        <a:rPr lang="en-US" sz="3200"/>
                        <a:t>プロトコル名</a:t>
                      </a:r>
                      <a:endParaRPr sz="32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200"/>
                        <a:t>サービスの説明</a:t>
                      </a:r>
                      <a:endParaRPr sz="3200"/>
                    </a:p>
                  </a:txBody>
                  <a:tcPr marL="91425" marR="91425" marT="91425" marB="91425" anchor="ctr">
                    <a:solidFill>
                      <a:srgbClr val="6FA8DC"/>
                    </a:solidFill>
                  </a:tcPr>
                </a:tc>
                <a:extLst>
                  <a:ext uri="{0D108BD9-81ED-4DB2-BD59-A6C34878D82A}">
                    <a16:rowId xmlns:a16="http://schemas.microsoft.com/office/drawing/2014/main" val="10000"/>
                  </a:ext>
                </a:extLst>
              </a:tr>
              <a:tr h="820825">
                <a:tc>
                  <a:txBody>
                    <a:bodyPr/>
                    <a:lstStyle/>
                    <a:p>
                      <a:pPr marL="0" lvl="0" indent="0" algn="l" rtl="0">
                        <a:spcBef>
                          <a:spcPts val="0"/>
                        </a:spcBef>
                        <a:spcAft>
                          <a:spcPts val="0"/>
                        </a:spcAft>
                        <a:buNone/>
                      </a:pPr>
                      <a:r>
                        <a:rPr lang="en-US" sz="2800"/>
                        <a:t>HTTP</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thực</a:t>
                      </a:r>
                      <a:r>
                        <a:rPr lang="en-US" sz="2800" dirty="0"/>
                        <a:t> </a:t>
                      </a:r>
                      <a:r>
                        <a:rPr lang="en-US" sz="2800" dirty="0" err="1"/>
                        <a:t>hiện</a:t>
                      </a:r>
                      <a:r>
                        <a:rPr lang="en-US" sz="2800" dirty="0"/>
                        <a:t> </a:t>
                      </a:r>
                      <a:r>
                        <a:rPr lang="en-US" sz="2800" dirty="0" err="1"/>
                        <a:t>gửi</a:t>
                      </a:r>
                      <a:r>
                        <a:rPr lang="en-US" sz="2800" dirty="0"/>
                        <a:t> </a:t>
                      </a:r>
                      <a:r>
                        <a:rPr lang="en-US" sz="2800" dirty="0" err="1"/>
                        <a:t>nhận</a:t>
                      </a:r>
                      <a:r>
                        <a:rPr lang="en-US" sz="2800" dirty="0"/>
                        <a:t> </a:t>
                      </a:r>
                      <a:r>
                        <a:rPr lang="en-US" sz="2800" dirty="0" err="1"/>
                        <a:t>trang</a:t>
                      </a:r>
                      <a:r>
                        <a:rPr lang="en-US" sz="2800" dirty="0"/>
                        <a:t> web</a:t>
                      </a:r>
                      <a:endParaRPr sz="2800" dirty="0"/>
                    </a:p>
                  </a:txBody>
                  <a:tcPr marL="91425" marR="91425" marT="91425" marB="91425" anchor="ctr"/>
                </a:tc>
                <a:extLst>
                  <a:ext uri="{0D108BD9-81ED-4DB2-BD59-A6C34878D82A}">
                    <a16:rowId xmlns:a16="http://schemas.microsoft.com/office/drawing/2014/main" val="10001"/>
                  </a:ext>
                </a:extLst>
              </a:tr>
              <a:tr h="1016325">
                <a:tc>
                  <a:txBody>
                    <a:bodyPr/>
                    <a:lstStyle/>
                    <a:p>
                      <a:pPr marL="0" lvl="0" indent="0" algn="l" rtl="0">
                        <a:spcBef>
                          <a:spcPts val="0"/>
                        </a:spcBef>
                        <a:spcAft>
                          <a:spcPts val="0"/>
                        </a:spcAft>
                        <a:buNone/>
                      </a:pPr>
                      <a:r>
                        <a:rPr lang="en-US" sz="2800"/>
                        <a:t>FTP</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tổ</a:t>
                      </a:r>
                      <a:r>
                        <a:rPr lang="en-US" sz="2800" dirty="0"/>
                        <a:t> </a:t>
                      </a:r>
                      <a:r>
                        <a:rPr lang="en-US" sz="2800" dirty="0" err="1"/>
                        <a:t>chức</a:t>
                      </a:r>
                      <a:r>
                        <a:rPr lang="en-US" sz="2800" dirty="0"/>
                        <a:t> </a:t>
                      </a:r>
                      <a:r>
                        <a:rPr lang="en-US" sz="2800" dirty="0" err="1"/>
                        <a:t>gửi</a:t>
                      </a:r>
                      <a:r>
                        <a:rPr lang="en-US" sz="2800" dirty="0"/>
                        <a:t> </a:t>
                      </a:r>
                      <a:r>
                        <a:rPr lang="en-US" sz="2800" dirty="0" err="1"/>
                        <a:t>các</a:t>
                      </a:r>
                      <a:r>
                        <a:rPr lang="en-US" sz="2800" dirty="0"/>
                        <a:t> </a:t>
                      </a:r>
                      <a:r>
                        <a:rPr lang="en-US" sz="2800" dirty="0" err="1"/>
                        <a:t>loại</a:t>
                      </a:r>
                      <a:r>
                        <a:rPr lang="en-US" sz="2800" dirty="0"/>
                        <a:t> file</a:t>
                      </a:r>
                    </a:p>
                    <a:p>
                      <a:pPr marL="0" lvl="0" indent="0" algn="l" rtl="0">
                        <a:spcBef>
                          <a:spcPts val="0"/>
                        </a:spcBef>
                        <a:spcAft>
                          <a:spcPts val="0"/>
                        </a:spcAft>
                        <a:buNone/>
                      </a:pPr>
                      <a:r>
                        <a:rPr lang="en-US" sz="2800" dirty="0" err="1"/>
                        <a:t>Sử</a:t>
                      </a:r>
                      <a:r>
                        <a:rPr lang="en-US" sz="2800" dirty="0"/>
                        <a:t> </a:t>
                      </a:r>
                      <a:r>
                        <a:rPr lang="en-US" sz="2800" dirty="0" err="1"/>
                        <a:t>dụng</a:t>
                      </a:r>
                      <a:r>
                        <a:rPr lang="en-US" sz="2800" dirty="0"/>
                        <a:t> </a:t>
                      </a:r>
                      <a:r>
                        <a:rPr lang="en-US" sz="2800" dirty="0" err="1"/>
                        <a:t>số</a:t>
                      </a:r>
                      <a:r>
                        <a:rPr lang="en-US" sz="2800" dirty="0"/>
                        <a:t> </a:t>
                      </a:r>
                      <a:r>
                        <a:rPr lang="en-US" sz="2800" dirty="0" err="1"/>
                        <a:t>hiệu</a:t>
                      </a:r>
                      <a:r>
                        <a:rPr lang="en-US" sz="2800" dirty="0"/>
                        <a:t> </a:t>
                      </a:r>
                      <a:r>
                        <a:rPr lang="en-US" sz="2800" dirty="0" err="1"/>
                        <a:t>cổng</a:t>
                      </a:r>
                      <a:r>
                        <a:rPr lang="en-US" sz="2800" dirty="0"/>
                        <a:t> </a:t>
                      </a:r>
                      <a:r>
                        <a:rPr lang="en-US" sz="2800" dirty="0" err="1"/>
                        <a:t>khác</a:t>
                      </a:r>
                      <a:r>
                        <a:rPr lang="en-US" sz="2800" dirty="0"/>
                        <a:t> </a:t>
                      </a:r>
                      <a:r>
                        <a:rPr lang="en-US" sz="2800" dirty="0" err="1"/>
                        <a:t>nhau</a:t>
                      </a:r>
                      <a:r>
                        <a:rPr lang="en-US" sz="2800" dirty="0"/>
                        <a:t> </a:t>
                      </a:r>
                      <a:r>
                        <a:rPr lang="en-US" sz="2800" dirty="0" err="1"/>
                        <a:t>để</a:t>
                      </a:r>
                      <a:r>
                        <a:rPr lang="en-US" sz="2800" dirty="0"/>
                        <a:t>  </a:t>
                      </a:r>
                      <a:r>
                        <a:rPr lang="en-US" sz="2800" dirty="0" err="1"/>
                        <a:t>chuyển</a:t>
                      </a:r>
                      <a:r>
                        <a:rPr lang="en-US" sz="2800" dirty="0"/>
                        <a:t> </a:t>
                      </a:r>
                      <a:r>
                        <a:rPr lang="en-US" sz="2800" dirty="0" err="1"/>
                        <a:t>gửi</a:t>
                      </a:r>
                      <a:r>
                        <a:rPr lang="en-US" sz="2800" dirty="0"/>
                        <a:t> </a:t>
                      </a:r>
                      <a:r>
                        <a:rPr lang="en-US" sz="2800" dirty="0" err="1"/>
                        <a:t>và</a:t>
                      </a:r>
                      <a:r>
                        <a:rPr lang="en-US" sz="2800" dirty="0"/>
                        <a:t> </a:t>
                      </a:r>
                      <a:r>
                        <a:rPr lang="en-US" sz="2800" dirty="0" err="1"/>
                        <a:t>kiểm</a:t>
                      </a:r>
                      <a:r>
                        <a:rPr lang="en-US" sz="2800" dirty="0"/>
                        <a:t> </a:t>
                      </a:r>
                      <a:r>
                        <a:rPr lang="en-US" sz="2800" dirty="0" err="1"/>
                        <a:t>soát</a:t>
                      </a:r>
                      <a:r>
                        <a:rPr lang="en-US" sz="2800" dirty="0"/>
                        <a:t> </a:t>
                      </a:r>
                      <a:r>
                        <a:rPr lang="en-US" sz="2800" dirty="0" err="1"/>
                        <a:t>dữ</a:t>
                      </a:r>
                      <a:r>
                        <a:rPr lang="en-US" sz="2800" dirty="0"/>
                        <a:t> </a:t>
                      </a:r>
                      <a:r>
                        <a:rPr lang="en-US" sz="2800" dirty="0" err="1"/>
                        <a:t>liệu</a:t>
                      </a:r>
                      <a:r>
                        <a:rPr lang="en-US" sz="2800" dirty="0"/>
                        <a:t>.</a:t>
                      </a:r>
                      <a:endParaRPr sz="2800" dirty="0"/>
                    </a:p>
                  </a:txBody>
                  <a:tcPr marL="91425" marR="91425" marT="91425" marB="91425" anchor="ctr"/>
                </a:tc>
                <a:extLst>
                  <a:ext uri="{0D108BD9-81ED-4DB2-BD59-A6C34878D82A}">
                    <a16:rowId xmlns:a16="http://schemas.microsoft.com/office/drawing/2014/main" val="10002"/>
                  </a:ext>
                </a:extLst>
              </a:tr>
              <a:tr h="1016325">
                <a:tc>
                  <a:txBody>
                    <a:bodyPr/>
                    <a:lstStyle/>
                    <a:p>
                      <a:pPr marL="0" lvl="0" indent="0" algn="l" rtl="0">
                        <a:spcBef>
                          <a:spcPts val="0"/>
                        </a:spcBef>
                        <a:spcAft>
                          <a:spcPts val="0"/>
                        </a:spcAft>
                        <a:buNone/>
                      </a:pPr>
                      <a:r>
                        <a:rPr lang="en-US" sz="2800"/>
                        <a:t>TELNET</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để</a:t>
                      </a:r>
                      <a:r>
                        <a:rPr lang="en-US" sz="2800" dirty="0"/>
                        <a:t> </a:t>
                      </a:r>
                      <a:r>
                        <a:rPr lang="en-US" sz="2800" dirty="0" err="1"/>
                        <a:t>đăng</a:t>
                      </a:r>
                      <a:r>
                        <a:rPr lang="en-US" sz="2800" dirty="0"/>
                        <a:t> </a:t>
                      </a:r>
                      <a:r>
                        <a:rPr lang="en-US" sz="2800" dirty="0" err="1"/>
                        <a:t>nhập</a:t>
                      </a:r>
                      <a:r>
                        <a:rPr lang="en-US" sz="2800" dirty="0"/>
                        <a:t> </a:t>
                      </a:r>
                      <a:r>
                        <a:rPr lang="en-US" sz="2800" dirty="0" err="1"/>
                        <a:t>vào</a:t>
                      </a:r>
                      <a:r>
                        <a:rPr lang="en-US" sz="2800" dirty="0"/>
                        <a:t> </a:t>
                      </a:r>
                      <a:r>
                        <a:rPr lang="en-US" sz="2800" dirty="0" err="1"/>
                        <a:t>các</a:t>
                      </a:r>
                      <a:r>
                        <a:rPr lang="en-US" sz="2800" dirty="0"/>
                        <a:t> </a:t>
                      </a:r>
                      <a:r>
                        <a:rPr lang="en-US" sz="2800" dirty="0" err="1"/>
                        <a:t>máy</a:t>
                      </a:r>
                      <a:r>
                        <a:rPr lang="en-US" sz="2800" dirty="0"/>
                        <a:t> </a:t>
                      </a:r>
                      <a:r>
                        <a:rPr lang="en-US" sz="2800" dirty="0" err="1"/>
                        <a:t>tính</a:t>
                      </a:r>
                      <a:r>
                        <a:rPr lang="en-US" sz="2800" dirty="0"/>
                        <a:t> ở </a:t>
                      </a:r>
                      <a:r>
                        <a:rPr lang="en-US" sz="2800" dirty="0" err="1"/>
                        <a:t>xa</a:t>
                      </a:r>
                      <a:r>
                        <a:rPr lang="en-US" sz="2800" dirty="0"/>
                        <a:t>, </a:t>
                      </a:r>
                      <a:r>
                        <a:rPr lang="en-US" sz="2800" dirty="0" err="1"/>
                        <a:t>thao</a:t>
                      </a:r>
                      <a:r>
                        <a:rPr lang="en-US" sz="2800" dirty="0"/>
                        <a:t> </a:t>
                      </a:r>
                      <a:r>
                        <a:rPr lang="en-US" sz="2800" dirty="0" err="1"/>
                        <a:t>tác</a:t>
                      </a:r>
                      <a:r>
                        <a:rPr lang="en-US" sz="2800" dirty="0"/>
                        <a:t> </a:t>
                      </a:r>
                      <a:r>
                        <a:rPr lang="en-US" sz="2800" dirty="0" err="1"/>
                        <a:t>từ</a:t>
                      </a:r>
                      <a:r>
                        <a:rPr lang="en-US" sz="2800" dirty="0"/>
                        <a:t> </a:t>
                      </a:r>
                      <a:r>
                        <a:rPr lang="en-US" sz="2800" dirty="0" err="1"/>
                        <a:t>xa</a:t>
                      </a:r>
                      <a:endParaRPr sz="2800" dirty="0"/>
                    </a:p>
                  </a:txBody>
                  <a:tcPr marL="91425" marR="91425" marT="91425" marB="91425" anchor="ctr"/>
                </a:tc>
                <a:extLst>
                  <a:ext uri="{0D108BD9-81ED-4DB2-BD59-A6C34878D82A}">
                    <a16:rowId xmlns:a16="http://schemas.microsoft.com/office/drawing/2014/main" val="10003"/>
                  </a:ext>
                </a:extLst>
              </a:tr>
              <a:tr h="820825">
                <a:tc>
                  <a:txBody>
                    <a:bodyPr/>
                    <a:lstStyle/>
                    <a:p>
                      <a:pPr marL="0" lvl="0" indent="0" algn="l" rtl="0">
                        <a:spcBef>
                          <a:spcPts val="0"/>
                        </a:spcBef>
                        <a:spcAft>
                          <a:spcPts val="0"/>
                        </a:spcAft>
                        <a:buNone/>
                      </a:pPr>
                      <a:r>
                        <a:rPr lang="en-US" sz="2800"/>
                        <a:t>SMTP</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tổ</a:t>
                      </a:r>
                      <a:r>
                        <a:rPr lang="en-US" sz="2800" dirty="0"/>
                        <a:t> </a:t>
                      </a:r>
                      <a:r>
                        <a:rPr lang="en-US" sz="2800" dirty="0" err="1"/>
                        <a:t>chức</a:t>
                      </a:r>
                      <a:r>
                        <a:rPr lang="en-US" sz="2800" dirty="0"/>
                        <a:t> </a:t>
                      </a:r>
                      <a:r>
                        <a:rPr lang="en-US" sz="2800" dirty="0" err="1"/>
                        <a:t>gửi</a:t>
                      </a:r>
                      <a:r>
                        <a:rPr lang="en-US" sz="2800" dirty="0"/>
                        <a:t> </a:t>
                      </a:r>
                      <a:r>
                        <a:rPr lang="en-US" sz="2800" dirty="0" err="1"/>
                        <a:t>nhận</a:t>
                      </a:r>
                      <a:r>
                        <a:rPr lang="en-US" sz="2800" dirty="0"/>
                        <a:t> mail </a:t>
                      </a:r>
                      <a:r>
                        <a:rPr lang="en-US" sz="2800" dirty="0" err="1"/>
                        <a:t>giữa</a:t>
                      </a:r>
                      <a:r>
                        <a:rPr lang="en-US" sz="2800" dirty="0"/>
                        <a:t> </a:t>
                      </a:r>
                      <a:r>
                        <a:rPr lang="en-US" sz="2800" dirty="0" err="1"/>
                        <a:t>các</a:t>
                      </a:r>
                      <a:r>
                        <a:rPr lang="en-US" sz="2800" dirty="0"/>
                        <a:t> mail server</a:t>
                      </a:r>
                      <a:endParaRPr sz="2800" dirty="0"/>
                    </a:p>
                  </a:txBody>
                  <a:tcPr marL="91425" marR="91425" marT="91425" marB="91425" anchor="ctr"/>
                </a:tc>
                <a:extLst>
                  <a:ext uri="{0D108BD9-81ED-4DB2-BD59-A6C34878D82A}">
                    <a16:rowId xmlns:a16="http://schemas.microsoft.com/office/drawing/2014/main" val="10004"/>
                  </a:ext>
                </a:extLst>
              </a:tr>
              <a:tr h="1016325">
                <a:tc>
                  <a:txBody>
                    <a:bodyPr/>
                    <a:lstStyle/>
                    <a:p>
                      <a:pPr marL="0" lvl="0" indent="0" algn="l" rtl="0">
                        <a:spcBef>
                          <a:spcPts val="0"/>
                        </a:spcBef>
                        <a:spcAft>
                          <a:spcPts val="0"/>
                        </a:spcAft>
                        <a:buNone/>
                      </a:pPr>
                      <a:r>
                        <a:rPr lang="en-US" sz="2800"/>
                        <a:t>POP3</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để</a:t>
                      </a:r>
                      <a:r>
                        <a:rPr lang="en-US" sz="2800" dirty="0"/>
                        <a:t> mailer </a:t>
                      </a:r>
                      <a:r>
                        <a:rPr lang="en-US" sz="2800" dirty="0" err="1"/>
                        <a:t>có</a:t>
                      </a:r>
                      <a:r>
                        <a:rPr lang="en-US" sz="2800" dirty="0"/>
                        <a:t> </a:t>
                      </a:r>
                      <a:r>
                        <a:rPr lang="en-US" sz="2800" dirty="0" err="1"/>
                        <a:t>thể</a:t>
                      </a:r>
                      <a:r>
                        <a:rPr lang="en-US" sz="2800" dirty="0"/>
                        <a:t> </a:t>
                      </a:r>
                      <a:r>
                        <a:rPr lang="en-US" sz="2800" dirty="0" err="1"/>
                        <a:t>nhận</a:t>
                      </a:r>
                      <a:r>
                        <a:rPr lang="en-US" sz="2800" dirty="0"/>
                        <a:t> mail </a:t>
                      </a:r>
                      <a:r>
                        <a:rPr lang="en-US" sz="2800" dirty="0" err="1"/>
                        <a:t>từ</a:t>
                      </a:r>
                      <a:r>
                        <a:rPr lang="en-US" sz="2800" dirty="0"/>
                        <a:t> mail server</a:t>
                      </a:r>
                      <a:endParaRPr sz="2800" dirty="0"/>
                    </a:p>
                  </a:txBody>
                  <a:tcPr marL="91425" marR="91425" marT="91425" marB="91425" anchor="ctr"/>
                </a:tc>
                <a:extLst>
                  <a:ext uri="{0D108BD9-81ED-4DB2-BD59-A6C34878D82A}">
                    <a16:rowId xmlns:a16="http://schemas.microsoft.com/office/drawing/2014/main" val="10005"/>
                  </a:ext>
                </a:extLst>
              </a:tr>
              <a:tr h="1016325">
                <a:tc>
                  <a:txBody>
                    <a:bodyPr/>
                    <a:lstStyle/>
                    <a:p>
                      <a:pPr marL="0" lvl="0" indent="0" algn="l" rtl="0">
                        <a:spcBef>
                          <a:spcPts val="0"/>
                        </a:spcBef>
                        <a:spcAft>
                          <a:spcPts val="0"/>
                        </a:spcAft>
                        <a:buNone/>
                      </a:pPr>
                      <a:r>
                        <a:rPr lang="en-US" sz="2800"/>
                        <a:t>NTP</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để</a:t>
                      </a:r>
                      <a:r>
                        <a:rPr lang="en-US" sz="2800" dirty="0"/>
                        <a:t> </a:t>
                      </a:r>
                      <a:r>
                        <a:rPr lang="en-US" sz="2800" dirty="0" err="1"/>
                        <a:t>đồng</a:t>
                      </a:r>
                      <a:r>
                        <a:rPr lang="en-US" sz="2800" dirty="0"/>
                        <a:t> </a:t>
                      </a:r>
                      <a:r>
                        <a:rPr lang="en-US" sz="2800" dirty="0" err="1"/>
                        <a:t>bộ</a:t>
                      </a:r>
                      <a:r>
                        <a:rPr lang="en-US" sz="2800" dirty="0"/>
                        <a:t> </a:t>
                      </a:r>
                      <a:r>
                        <a:rPr lang="en-US" sz="2800" dirty="0" err="1"/>
                        <a:t>thời</a:t>
                      </a:r>
                      <a:r>
                        <a:rPr lang="en-US" sz="2800" dirty="0"/>
                        <a:t> </a:t>
                      </a:r>
                      <a:r>
                        <a:rPr lang="en-US" sz="2800" dirty="0" err="1"/>
                        <a:t>gian</a:t>
                      </a:r>
                      <a:r>
                        <a:rPr lang="en-US" sz="2800" dirty="0"/>
                        <a:t> </a:t>
                      </a:r>
                      <a:r>
                        <a:rPr lang="en-US" sz="2800" dirty="0" err="1"/>
                        <a:t>giữa</a:t>
                      </a:r>
                      <a:r>
                        <a:rPr lang="en-US" sz="2800" dirty="0"/>
                        <a:t> </a:t>
                      </a:r>
                      <a:r>
                        <a:rPr lang="en-US" sz="2800" dirty="0" err="1"/>
                        <a:t>nhiều</a:t>
                      </a:r>
                      <a:r>
                        <a:rPr lang="en-US" sz="2800" dirty="0"/>
                        <a:t> </a:t>
                      </a:r>
                      <a:r>
                        <a:rPr lang="en-US" sz="2800" dirty="0" err="1"/>
                        <a:t>máy</a:t>
                      </a:r>
                      <a:r>
                        <a:rPr lang="en-US" sz="2800" dirty="0"/>
                        <a:t> </a:t>
                      </a:r>
                      <a:r>
                        <a:rPr lang="en-US" sz="2800" dirty="0" err="1"/>
                        <a:t>tính</a:t>
                      </a:r>
                      <a:r>
                        <a:rPr lang="en-US" sz="2800" dirty="0"/>
                        <a:t> </a:t>
                      </a:r>
                      <a:r>
                        <a:rPr lang="en-US" sz="2800" dirty="0" err="1"/>
                        <a:t>trên</a:t>
                      </a:r>
                      <a:r>
                        <a:rPr lang="en-US" sz="2800" dirty="0"/>
                        <a:t> </a:t>
                      </a:r>
                      <a:r>
                        <a:rPr lang="en-US" sz="2800" dirty="0" err="1"/>
                        <a:t>mạng</a:t>
                      </a:r>
                      <a:r>
                        <a:rPr lang="en-US" sz="2800" dirty="0"/>
                        <a:t> internet</a:t>
                      </a:r>
                      <a:endParaRPr sz="2800" dirty="0"/>
                    </a:p>
                  </a:txBody>
                  <a:tcPr marL="91425" marR="91425" marT="91425" marB="91425" anchor="ctr"/>
                </a:tc>
                <a:extLst>
                  <a:ext uri="{0D108BD9-81ED-4DB2-BD59-A6C34878D82A}">
                    <a16:rowId xmlns:a16="http://schemas.microsoft.com/office/drawing/2014/main" val="10006"/>
                  </a:ext>
                </a:extLst>
              </a:tr>
              <a:tr h="820825">
                <a:tc>
                  <a:txBody>
                    <a:bodyPr/>
                    <a:lstStyle/>
                    <a:p>
                      <a:pPr marL="0" lvl="0" indent="0" algn="l" rtl="0">
                        <a:spcBef>
                          <a:spcPts val="0"/>
                        </a:spcBef>
                        <a:spcAft>
                          <a:spcPts val="0"/>
                        </a:spcAft>
                        <a:buNone/>
                      </a:pPr>
                      <a:r>
                        <a:rPr lang="en-US" sz="2800"/>
                        <a:t>SNMP</a:t>
                      </a:r>
                      <a:endParaRPr sz="2800"/>
                    </a:p>
                  </a:txBody>
                  <a:tcPr marL="91425" marR="91425" marT="91425" marB="91425" anchor="ctr"/>
                </a:tc>
                <a:tc>
                  <a:txBody>
                    <a:bodyPr/>
                    <a:lstStyle/>
                    <a:p>
                      <a:pPr marL="0" lvl="0" indent="0" algn="l" rtl="0">
                        <a:spcBef>
                          <a:spcPts val="0"/>
                        </a:spcBef>
                        <a:spcAft>
                          <a:spcPts val="0"/>
                        </a:spcAft>
                        <a:buNone/>
                      </a:pPr>
                      <a:r>
                        <a:rPr lang="en-US" sz="2800" dirty="0"/>
                        <a:t>Giao </a:t>
                      </a:r>
                      <a:r>
                        <a:rPr lang="en-US" sz="2800" dirty="0" err="1"/>
                        <a:t>thức</a:t>
                      </a:r>
                      <a:r>
                        <a:rPr lang="en-US" sz="2800" dirty="0"/>
                        <a:t> </a:t>
                      </a:r>
                      <a:r>
                        <a:rPr lang="en-US" sz="2800" dirty="0" err="1"/>
                        <a:t>tổ</a:t>
                      </a:r>
                      <a:r>
                        <a:rPr lang="en-US" sz="2800" dirty="0"/>
                        <a:t> </a:t>
                      </a:r>
                      <a:r>
                        <a:rPr lang="en-US" sz="2800" dirty="0" err="1"/>
                        <a:t>chức</a:t>
                      </a:r>
                      <a:r>
                        <a:rPr lang="en-US" sz="2800" dirty="0"/>
                        <a:t> </a:t>
                      </a:r>
                      <a:r>
                        <a:rPr lang="en-US" sz="2800" dirty="0" err="1"/>
                        <a:t>quản</a:t>
                      </a:r>
                      <a:r>
                        <a:rPr lang="en-US" sz="2800" dirty="0"/>
                        <a:t> </a:t>
                      </a:r>
                      <a:r>
                        <a:rPr lang="en-US" sz="2800" dirty="0" err="1"/>
                        <a:t>lí</a:t>
                      </a:r>
                      <a:r>
                        <a:rPr lang="en-US" sz="2800" dirty="0"/>
                        <a:t> </a:t>
                      </a:r>
                      <a:r>
                        <a:rPr lang="en-US" sz="2800" dirty="0" err="1"/>
                        <a:t>mạng</a:t>
                      </a:r>
                      <a:endParaRPr sz="2800" dirty="0"/>
                    </a:p>
                  </a:txBody>
                  <a:tcPr marL="91425" marR="91425" marT="91425" marB="914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89512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94" name="Google Shape;594;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48</a:t>
            </a:fld>
            <a:endParaRPr/>
          </a:p>
        </p:txBody>
      </p:sp>
      <p:sp>
        <p:nvSpPr>
          <p:cNvPr id="595" name="Google Shape;595;p8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96" name="Google Shape;596;p8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602" name="Google Shape;602;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03" name="Google Shape;603;p90"/>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送受信する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各種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ポート番号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遠隔操作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メールサーバ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メーラー</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時刻</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管理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授業の内容</a:t>
            </a:r>
            <a:endParaRPr/>
          </a:p>
        </p:txBody>
      </p:sp>
      <p:sp>
        <p:nvSpPr>
          <p:cNvPr id="287" name="Google Shape;287;p49"/>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a:t>前回の復習</a:t>
            </a:r>
            <a:endParaRPr/>
          </a:p>
          <a:p>
            <a:pPr marL="457200" lvl="0" indent="-469900" algn="l" rtl="0">
              <a:lnSpc>
                <a:spcPct val="150000"/>
              </a:lnSpc>
              <a:spcBef>
                <a:spcPts val="0"/>
              </a:spcBef>
              <a:spcAft>
                <a:spcPts val="0"/>
              </a:spcAft>
              <a:buSzPts val="3800"/>
              <a:buAutoNum type="arabicPeriod"/>
            </a:pPr>
            <a:r>
              <a:rPr lang="en-US"/>
              <a:t>TCP/IPのプロトコル</a:t>
            </a:r>
            <a:endParaRPr/>
          </a:p>
          <a:p>
            <a:pPr marL="457200" lvl="0" indent="-469900" algn="l" rtl="0">
              <a:lnSpc>
                <a:spcPct val="150000"/>
              </a:lnSpc>
              <a:spcBef>
                <a:spcPts val="0"/>
              </a:spcBef>
              <a:spcAft>
                <a:spcPts val="0"/>
              </a:spcAft>
              <a:buSzPts val="3800"/>
              <a:buAutoNum type="arabicPeriod"/>
            </a:pPr>
            <a:r>
              <a:rPr lang="en-US"/>
              <a:t>ポート番号</a:t>
            </a:r>
            <a:endParaRPr/>
          </a:p>
          <a:p>
            <a:pPr marL="457200" lvl="0" indent="-469900" algn="l" rtl="0">
              <a:lnSpc>
                <a:spcPct val="150000"/>
              </a:lnSpc>
              <a:spcBef>
                <a:spcPts val="0"/>
              </a:spcBef>
              <a:spcAft>
                <a:spcPts val="0"/>
              </a:spcAft>
              <a:buSzPts val="3800"/>
              <a:buAutoNum type="arabicPeriod"/>
            </a:pPr>
            <a:r>
              <a:rPr lang="en-US"/>
              <a:t>ポートスキャン</a:t>
            </a:r>
            <a:endParaRPr/>
          </a:p>
          <a:p>
            <a:pPr marL="457200" lvl="0" indent="-469900" algn="l" rtl="0">
              <a:lnSpc>
                <a:spcPct val="150000"/>
              </a:lnSpc>
              <a:spcBef>
                <a:spcPts val="0"/>
              </a:spcBef>
              <a:spcAft>
                <a:spcPts val="0"/>
              </a:spcAft>
              <a:buSzPts val="3800"/>
              <a:buAutoNum type="arabicPeriod"/>
            </a:pPr>
            <a:r>
              <a:rPr lang="en-US"/>
              <a:t>TCPとUDP</a:t>
            </a:r>
            <a:endParaRPr/>
          </a:p>
          <a:p>
            <a:pPr marL="457200" lvl="0" indent="-469900" algn="l" rtl="0">
              <a:lnSpc>
                <a:spcPct val="150000"/>
              </a:lnSpc>
              <a:spcBef>
                <a:spcPts val="0"/>
              </a:spcBef>
              <a:spcAft>
                <a:spcPts val="0"/>
              </a:spcAft>
              <a:buSzPts val="3800"/>
              <a:buAutoNum type="arabicPeriod"/>
            </a:pPr>
            <a:r>
              <a:rPr lang="en-US"/>
              <a:t>電子メールの仕組み</a:t>
            </a:r>
            <a:endParaRPr/>
          </a:p>
          <a:p>
            <a:pPr marL="457200" lvl="0" indent="-469900" algn="l" rtl="0">
              <a:lnSpc>
                <a:spcPct val="150000"/>
              </a:lnSpc>
              <a:spcBef>
                <a:spcPts val="0"/>
              </a:spcBef>
              <a:spcAft>
                <a:spcPts val="0"/>
              </a:spcAft>
              <a:buSzPts val="3800"/>
              <a:buAutoNum type="arabicPeriod"/>
            </a:pPr>
            <a:r>
              <a:rPr lang="en-US"/>
              <a:t>カタカナ語とアルファベット語</a:t>
            </a:r>
            <a:endParaRPr/>
          </a:p>
          <a:p>
            <a:pPr marL="457200" lvl="0" indent="-469900" algn="l" rtl="0">
              <a:lnSpc>
                <a:spcPct val="150000"/>
              </a:lnSpc>
              <a:spcBef>
                <a:spcPts val="0"/>
              </a:spcBef>
              <a:spcAft>
                <a:spcPts val="0"/>
              </a:spcAft>
              <a:buSzPts val="3800"/>
              <a:buAutoNum type="arabicPeriod"/>
            </a:pPr>
            <a:r>
              <a:rPr lang="en-US"/>
              <a:t>練習問題</a:t>
            </a:r>
            <a:endParaRPr/>
          </a:p>
          <a:p>
            <a:pPr marL="0" lvl="0" indent="0" algn="l" rtl="0">
              <a:lnSpc>
                <a:spcPct val="150000"/>
              </a:lnSpc>
              <a:spcBef>
                <a:spcPts val="2400"/>
              </a:spcBef>
              <a:spcAft>
                <a:spcPts val="0"/>
              </a:spcAft>
              <a:buNone/>
            </a:pPr>
            <a:endParaRPr/>
          </a:p>
        </p:txBody>
      </p:sp>
      <p:sp>
        <p:nvSpPr>
          <p:cNvPr id="288" name="Google Shape;288;p4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609" name="Google Shape;609;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610" name="Google Shape;610;p91"/>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送受信する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各種</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ポート番号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遠隔操作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メールサーバ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メーラー</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時刻</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管理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9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616" name="Google Shape;616;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617" name="Google Shape;617;p92"/>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Gửi nhận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Các loại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Mã số cổng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Thao tác từ xa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Server mail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Mailer</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Thời khắc, thời gian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Đồng bộ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Quản lý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23" name="Google Shape;623;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52</a:t>
            </a:fld>
            <a:endParaRPr/>
          </a:p>
        </p:txBody>
      </p:sp>
      <p:sp>
        <p:nvSpPr>
          <p:cNvPr id="624" name="Google Shape;624;p9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25" name="Google Shape;625;p9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631" name="Google Shape;631;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53</a:t>
            </a:fld>
            <a:endParaRPr/>
          </a:p>
        </p:txBody>
      </p:sp>
      <p:graphicFrame>
        <p:nvGraphicFramePr>
          <p:cNvPr id="632" name="Google Shape;632;p94"/>
          <p:cNvGraphicFramePr/>
          <p:nvPr/>
        </p:nvGraphicFramePr>
        <p:xfrm>
          <a:off x="342866" y="2186225"/>
          <a:ext cx="11937700" cy="7492960"/>
        </p:xfrm>
        <a:graphic>
          <a:graphicData uri="http://schemas.openxmlformats.org/drawingml/2006/table">
            <a:tbl>
              <a:tblPr>
                <a:noFill/>
                <a:tableStyleId>{85C3F794-08CC-4AFE-8F2F-6A7263608CBC}</a:tableStyleId>
              </a:tblPr>
              <a:tblGrid>
                <a:gridCol w="3579300">
                  <a:extLst>
                    <a:ext uri="{9D8B030D-6E8A-4147-A177-3AD203B41FA5}">
                      <a16:colId xmlns:a16="http://schemas.microsoft.com/office/drawing/2014/main" val="20000"/>
                    </a:ext>
                  </a:extLst>
                </a:gridCol>
                <a:gridCol w="8358400">
                  <a:extLst>
                    <a:ext uri="{9D8B030D-6E8A-4147-A177-3AD203B41FA5}">
                      <a16:colId xmlns:a16="http://schemas.microsoft.com/office/drawing/2014/main" val="20001"/>
                    </a:ext>
                  </a:extLst>
                </a:gridCol>
              </a:tblGrid>
              <a:tr h="836950">
                <a:tc>
                  <a:txBody>
                    <a:bodyPr/>
                    <a:lstStyle/>
                    <a:p>
                      <a:pPr marL="0" lvl="0" indent="0" algn="l" rtl="0">
                        <a:spcBef>
                          <a:spcPts val="0"/>
                        </a:spcBef>
                        <a:spcAft>
                          <a:spcPts val="0"/>
                        </a:spcAft>
                        <a:buNone/>
                      </a:pPr>
                      <a:r>
                        <a:rPr lang="en-US" sz="3200"/>
                        <a:t>プロトコル名</a:t>
                      </a:r>
                      <a:endParaRPr sz="32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200"/>
                        <a:t>サービスの説明</a:t>
                      </a:r>
                      <a:endParaRPr sz="3200"/>
                    </a:p>
                  </a:txBody>
                  <a:tcPr marL="91425" marR="91425" marT="91425" marB="91425" anchor="ctr">
                    <a:solidFill>
                      <a:srgbClr val="6FA8DC"/>
                    </a:solidFill>
                  </a:tcPr>
                </a:tc>
                <a:extLst>
                  <a:ext uri="{0D108BD9-81ED-4DB2-BD59-A6C34878D82A}">
                    <a16:rowId xmlns:a16="http://schemas.microsoft.com/office/drawing/2014/main" val="10000"/>
                  </a:ext>
                </a:extLst>
              </a:tr>
              <a:tr h="836950">
                <a:tc>
                  <a:txBody>
                    <a:bodyPr/>
                    <a:lstStyle/>
                    <a:p>
                      <a:pPr marL="0" lvl="0" indent="0" algn="l" rtl="0">
                        <a:spcBef>
                          <a:spcPts val="0"/>
                        </a:spcBef>
                        <a:spcAft>
                          <a:spcPts val="0"/>
                        </a:spcAft>
                        <a:buNone/>
                      </a:pPr>
                      <a:r>
                        <a:rPr lang="en-US" sz="2800"/>
                        <a:t>HTTP</a:t>
                      </a:r>
                      <a:endParaRPr sz="2800"/>
                    </a:p>
                  </a:txBody>
                  <a:tcPr marL="91425" marR="91425" marT="91425" marB="91425" anchor="ctr"/>
                </a:tc>
                <a:tc>
                  <a:txBody>
                    <a:bodyPr/>
                    <a:lstStyle/>
                    <a:p>
                      <a:pPr marL="0" lvl="0" indent="0" algn="l" rtl="0">
                        <a:spcBef>
                          <a:spcPts val="0"/>
                        </a:spcBef>
                        <a:spcAft>
                          <a:spcPts val="0"/>
                        </a:spcAft>
                        <a:buNone/>
                      </a:pPr>
                      <a:r>
                        <a:rPr lang="en-US" sz="2800"/>
                        <a:t>Webページを送受信するプロトコル</a:t>
                      </a:r>
                      <a:endParaRPr sz="2800"/>
                    </a:p>
                  </a:txBody>
                  <a:tcPr marL="91425" marR="91425" marT="91425" marB="91425" anchor="ctr"/>
                </a:tc>
                <a:extLst>
                  <a:ext uri="{0D108BD9-81ED-4DB2-BD59-A6C34878D82A}">
                    <a16:rowId xmlns:a16="http://schemas.microsoft.com/office/drawing/2014/main" val="10001"/>
                  </a:ext>
                </a:extLst>
              </a:tr>
              <a:tr h="909050">
                <a:tc>
                  <a:txBody>
                    <a:bodyPr/>
                    <a:lstStyle/>
                    <a:p>
                      <a:pPr marL="0" lvl="0" indent="0" algn="l" rtl="0">
                        <a:spcBef>
                          <a:spcPts val="0"/>
                        </a:spcBef>
                        <a:spcAft>
                          <a:spcPts val="0"/>
                        </a:spcAft>
                        <a:buNone/>
                      </a:pPr>
                      <a:r>
                        <a:rPr lang="en-US" sz="2800"/>
                        <a:t>FTP</a:t>
                      </a:r>
                      <a:endParaRPr sz="2800"/>
                    </a:p>
                  </a:txBody>
                  <a:tcPr marL="91425" marR="91425" marT="91425" marB="91425" anchor="ctr"/>
                </a:tc>
                <a:tc>
                  <a:txBody>
                    <a:bodyPr/>
                    <a:lstStyle/>
                    <a:p>
                      <a:pPr marL="0" lvl="0" indent="0" algn="l" rtl="0">
                        <a:spcBef>
                          <a:spcPts val="0"/>
                        </a:spcBef>
                        <a:spcAft>
                          <a:spcPts val="0"/>
                        </a:spcAft>
                        <a:buNone/>
                      </a:pPr>
                      <a:r>
                        <a:rPr lang="en-US" sz="2800"/>
                        <a:t>各種ファイルの転送を行うプロトコル</a:t>
                      </a:r>
                      <a:endParaRPr sz="2800"/>
                    </a:p>
                    <a:p>
                      <a:pPr marL="0" lvl="0" indent="0" algn="l" rtl="0">
                        <a:spcBef>
                          <a:spcPts val="0"/>
                        </a:spcBef>
                        <a:spcAft>
                          <a:spcPts val="0"/>
                        </a:spcAft>
                        <a:buNone/>
                      </a:pPr>
                      <a:r>
                        <a:rPr lang="en-US" sz="2800"/>
                        <a:t>データ転送用と制御用に異なるポート番号を使用</a:t>
                      </a:r>
                      <a:endParaRPr sz="2800"/>
                    </a:p>
                  </a:txBody>
                  <a:tcPr marL="91425" marR="91425" marT="91425" marB="91425" anchor="ctr"/>
                </a:tc>
                <a:extLst>
                  <a:ext uri="{0D108BD9-81ED-4DB2-BD59-A6C34878D82A}">
                    <a16:rowId xmlns:a16="http://schemas.microsoft.com/office/drawing/2014/main" val="10002"/>
                  </a:ext>
                </a:extLst>
              </a:tr>
              <a:tr h="909050">
                <a:tc>
                  <a:txBody>
                    <a:bodyPr/>
                    <a:lstStyle/>
                    <a:p>
                      <a:pPr marL="0" lvl="0" indent="0" algn="l" rtl="0">
                        <a:spcBef>
                          <a:spcPts val="0"/>
                        </a:spcBef>
                        <a:spcAft>
                          <a:spcPts val="0"/>
                        </a:spcAft>
                        <a:buNone/>
                      </a:pPr>
                      <a:r>
                        <a:rPr lang="en-US" sz="2800"/>
                        <a:t>TELNET</a:t>
                      </a:r>
                      <a:endParaRPr sz="2800"/>
                    </a:p>
                  </a:txBody>
                  <a:tcPr marL="91425" marR="91425" marT="91425" marB="91425" anchor="ctr"/>
                </a:tc>
                <a:tc>
                  <a:txBody>
                    <a:bodyPr/>
                    <a:lstStyle/>
                    <a:p>
                      <a:pPr marL="0" lvl="0" indent="0" algn="l" rtl="0">
                        <a:spcBef>
                          <a:spcPts val="0"/>
                        </a:spcBef>
                        <a:spcAft>
                          <a:spcPts val="0"/>
                        </a:spcAft>
                        <a:buNone/>
                      </a:pPr>
                      <a:r>
                        <a:rPr lang="en-US" sz="2800"/>
                        <a:t>離れたところにあるコンピュータにログインし、遠隔操作をするプロトコル</a:t>
                      </a:r>
                      <a:endParaRPr sz="2800"/>
                    </a:p>
                  </a:txBody>
                  <a:tcPr marL="91425" marR="91425" marT="91425" marB="91425" anchor="ctr"/>
                </a:tc>
                <a:extLst>
                  <a:ext uri="{0D108BD9-81ED-4DB2-BD59-A6C34878D82A}">
                    <a16:rowId xmlns:a16="http://schemas.microsoft.com/office/drawing/2014/main" val="10003"/>
                  </a:ext>
                </a:extLst>
              </a:tr>
              <a:tr h="836950">
                <a:tc>
                  <a:txBody>
                    <a:bodyPr/>
                    <a:lstStyle/>
                    <a:p>
                      <a:pPr marL="0" lvl="0" indent="0" algn="l" rtl="0">
                        <a:spcBef>
                          <a:spcPts val="0"/>
                        </a:spcBef>
                        <a:spcAft>
                          <a:spcPts val="0"/>
                        </a:spcAft>
                        <a:buNone/>
                      </a:pPr>
                      <a:r>
                        <a:rPr lang="en-US" sz="2800"/>
                        <a:t>SMTP</a:t>
                      </a:r>
                      <a:endParaRPr sz="2800"/>
                    </a:p>
                  </a:txBody>
                  <a:tcPr marL="91425" marR="91425" marT="91425" marB="91425" anchor="ctr"/>
                </a:tc>
                <a:tc>
                  <a:txBody>
                    <a:bodyPr/>
                    <a:lstStyle/>
                    <a:p>
                      <a:pPr marL="0" lvl="0" indent="0" algn="l" rtl="0">
                        <a:spcBef>
                          <a:spcPts val="0"/>
                        </a:spcBef>
                        <a:spcAft>
                          <a:spcPts val="0"/>
                        </a:spcAft>
                        <a:buNone/>
                      </a:pPr>
                      <a:r>
                        <a:rPr lang="en-US" sz="2800"/>
                        <a:t>メールサーバ間でメールの転送を行うプロトコル</a:t>
                      </a:r>
                      <a:endParaRPr sz="2800"/>
                    </a:p>
                  </a:txBody>
                  <a:tcPr marL="91425" marR="91425" marT="91425" marB="91425" anchor="ctr"/>
                </a:tc>
                <a:extLst>
                  <a:ext uri="{0D108BD9-81ED-4DB2-BD59-A6C34878D82A}">
                    <a16:rowId xmlns:a16="http://schemas.microsoft.com/office/drawing/2014/main" val="10004"/>
                  </a:ext>
                </a:extLst>
              </a:tr>
              <a:tr h="836950">
                <a:tc>
                  <a:txBody>
                    <a:bodyPr/>
                    <a:lstStyle/>
                    <a:p>
                      <a:pPr marL="0" lvl="0" indent="0" algn="l" rtl="0">
                        <a:spcBef>
                          <a:spcPts val="0"/>
                        </a:spcBef>
                        <a:spcAft>
                          <a:spcPts val="0"/>
                        </a:spcAft>
                        <a:buNone/>
                      </a:pPr>
                      <a:r>
                        <a:rPr lang="en-US" sz="2800"/>
                        <a:t>POP3</a:t>
                      </a:r>
                      <a:endParaRPr sz="2800"/>
                    </a:p>
                  </a:txBody>
                  <a:tcPr marL="91425" marR="91425" marT="91425" marB="91425" anchor="ctr"/>
                </a:tc>
                <a:tc>
                  <a:txBody>
                    <a:bodyPr/>
                    <a:lstStyle/>
                    <a:p>
                      <a:pPr marL="0" lvl="0" indent="0" algn="l" rtl="0">
                        <a:spcBef>
                          <a:spcPts val="0"/>
                        </a:spcBef>
                        <a:spcAft>
                          <a:spcPts val="0"/>
                        </a:spcAft>
                        <a:buNone/>
                      </a:pPr>
                      <a:r>
                        <a:rPr lang="en-US" sz="2800"/>
                        <a:t>メールサーバ上のメールをメーラが受信するためのプロトコル</a:t>
                      </a:r>
                      <a:endParaRPr sz="2800"/>
                    </a:p>
                  </a:txBody>
                  <a:tcPr marL="91425" marR="91425" marT="91425" marB="91425" anchor="ctr"/>
                </a:tc>
                <a:extLst>
                  <a:ext uri="{0D108BD9-81ED-4DB2-BD59-A6C34878D82A}">
                    <a16:rowId xmlns:a16="http://schemas.microsoft.com/office/drawing/2014/main" val="10005"/>
                  </a:ext>
                </a:extLst>
              </a:tr>
              <a:tr h="836950">
                <a:tc>
                  <a:txBody>
                    <a:bodyPr/>
                    <a:lstStyle/>
                    <a:p>
                      <a:pPr marL="0" lvl="0" indent="0" algn="l" rtl="0">
                        <a:spcBef>
                          <a:spcPts val="0"/>
                        </a:spcBef>
                        <a:spcAft>
                          <a:spcPts val="0"/>
                        </a:spcAft>
                        <a:buNone/>
                      </a:pPr>
                      <a:r>
                        <a:rPr lang="en-US" sz="2800"/>
                        <a:t>NTP</a:t>
                      </a:r>
                      <a:endParaRPr sz="2800"/>
                    </a:p>
                  </a:txBody>
                  <a:tcPr marL="91425" marR="91425" marT="91425" marB="91425" anchor="ctr"/>
                </a:tc>
                <a:tc>
                  <a:txBody>
                    <a:bodyPr/>
                    <a:lstStyle/>
                    <a:p>
                      <a:pPr marL="0" lvl="0" indent="0" algn="l" rtl="0">
                        <a:spcBef>
                          <a:spcPts val="0"/>
                        </a:spcBef>
                        <a:spcAft>
                          <a:spcPts val="0"/>
                        </a:spcAft>
                        <a:buNone/>
                      </a:pPr>
                      <a:r>
                        <a:rPr lang="en-US" sz="2800"/>
                        <a:t>インターネット上で複数のコンピュータの時刻を同期させるプロトコル</a:t>
                      </a:r>
                      <a:endParaRPr sz="2800"/>
                    </a:p>
                  </a:txBody>
                  <a:tcPr marL="91425" marR="91425" marT="91425" marB="91425" anchor="ctr"/>
                </a:tc>
                <a:extLst>
                  <a:ext uri="{0D108BD9-81ED-4DB2-BD59-A6C34878D82A}">
                    <a16:rowId xmlns:a16="http://schemas.microsoft.com/office/drawing/2014/main" val="10006"/>
                  </a:ext>
                </a:extLst>
              </a:tr>
              <a:tr h="836950">
                <a:tc>
                  <a:txBody>
                    <a:bodyPr/>
                    <a:lstStyle/>
                    <a:p>
                      <a:pPr marL="0" lvl="0" indent="0" algn="l" rtl="0">
                        <a:spcBef>
                          <a:spcPts val="0"/>
                        </a:spcBef>
                        <a:spcAft>
                          <a:spcPts val="0"/>
                        </a:spcAft>
                        <a:buNone/>
                      </a:pPr>
                      <a:r>
                        <a:rPr lang="en-US" sz="2800"/>
                        <a:t>SNMP</a:t>
                      </a:r>
                      <a:endParaRPr sz="2800"/>
                    </a:p>
                  </a:txBody>
                  <a:tcPr marL="91425" marR="91425" marT="91425" marB="91425" anchor="ctr"/>
                </a:tc>
                <a:tc>
                  <a:txBody>
                    <a:bodyPr/>
                    <a:lstStyle/>
                    <a:p>
                      <a:pPr marL="0" lvl="0" indent="0" algn="l" rtl="0">
                        <a:spcBef>
                          <a:spcPts val="0"/>
                        </a:spcBef>
                        <a:spcAft>
                          <a:spcPts val="0"/>
                        </a:spcAft>
                        <a:buNone/>
                      </a:pPr>
                      <a:r>
                        <a:rPr lang="en-US" sz="2800"/>
                        <a:t>ネットワークの管理を行うプロトコル</a:t>
                      </a:r>
                      <a:endParaRPr sz="2800"/>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638" name="Google Shape;638;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54</a:t>
            </a:fld>
            <a:endParaRPr/>
          </a:p>
        </p:txBody>
      </p:sp>
      <p:sp>
        <p:nvSpPr>
          <p:cNvPr id="639" name="Google Shape;639;p95"/>
          <p:cNvSpPr txBox="1"/>
          <p:nvPr/>
        </p:nvSpPr>
        <p:spPr>
          <a:xfrm>
            <a:off x="730800" y="2602372"/>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err="1"/>
              <a:t>ポート番号とはトランスポート層のTCP、UDPにおいて識別される</a:t>
            </a:r>
            <a:br>
              <a:rPr lang="en-US" sz="3000" dirty="0"/>
            </a:br>
            <a:r>
              <a:rPr lang="en-US" sz="3000" dirty="0" err="1"/>
              <a:t>情報です</a:t>
            </a:r>
            <a:r>
              <a:rPr lang="en-US" sz="3000" dirty="0"/>
              <a:t>。</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IPアドレスが個々のコンピュータを識別するのに対し、ポート番号は個々のアプリケーションを識別します。例えば、一台のコンピュータで複数のアプリケーションを用いて通信を行う時に、それぞれの</a:t>
            </a:r>
            <a:br>
              <a:rPr lang="en-US" sz="3000" dirty="0"/>
            </a:br>
            <a:r>
              <a:rPr lang="en-US" sz="3000" dirty="0" err="1"/>
              <a:t>パケットがどのアプリケーションのものであるかを示します</a:t>
            </a:r>
            <a:r>
              <a:rPr lang="en-US" sz="3000" dirty="0"/>
              <a:t>。</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ポート番号のうち、0〜1023はウェルナウンポートと呼ばれ、よく</a:t>
            </a:r>
            <a:br>
              <a:rPr lang="en-US" sz="3000" dirty="0"/>
            </a:br>
            <a:r>
              <a:rPr lang="en-US" sz="3000" dirty="0"/>
              <a:t>使われるプロトコル用に予約されています。例えば、HTTPは80番</a:t>
            </a:r>
            <a:br>
              <a:rPr lang="en-US" sz="3000" dirty="0"/>
            </a:br>
            <a:r>
              <a:rPr lang="en-US" sz="3000" dirty="0"/>
              <a:t>です。1024以降は、クライアント側の送信元ポートとしても割り当てられています。</a:t>
            </a:r>
            <a:endParaRPr sz="3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7C4089-C7B3-48EE-A090-6530D87F55C7}"/>
              </a:ext>
            </a:extLst>
          </p:cNvPr>
          <p:cNvSpPr>
            <a:spLocks noGrp="1"/>
          </p:cNvSpPr>
          <p:nvPr>
            <p:ph type="title"/>
          </p:nvPr>
        </p:nvSpPr>
        <p:spPr>
          <a:xfrm>
            <a:off x="1270000" y="111016"/>
            <a:ext cx="11099700" cy="7915383"/>
          </a:xfrm>
        </p:spPr>
        <p:txBody>
          <a:bodyPr/>
          <a:lstStyle/>
          <a:p>
            <a:r>
              <a:rPr lang="vi-VN" sz="2800" dirty="0" err="1"/>
              <a:t>Số</a:t>
            </a:r>
            <a:r>
              <a:rPr lang="vi-VN" sz="2800" dirty="0"/>
              <a:t> </a:t>
            </a:r>
            <a:r>
              <a:rPr lang="vi-VN" sz="2800" dirty="0" err="1"/>
              <a:t>hiệu</a:t>
            </a:r>
            <a:r>
              <a:rPr lang="vi-VN" sz="2800" dirty="0"/>
              <a:t> </a:t>
            </a:r>
            <a:r>
              <a:rPr lang="vi-VN" sz="2800" dirty="0" err="1"/>
              <a:t>cổng</a:t>
            </a:r>
            <a:r>
              <a:rPr lang="vi-VN" sz="2800" dirty="0"/>
              <a:t> </a:t>
            </a:r>
            <a:r>
              <a:rPr lang="vi-VN" sz="2800" dirty="0" err="1"/>
              <a:t>nghĩa</a:t>
            </a:r>
            <a:r>
              <a:rPr lang="vi-VN" sz="2800" dirty="0"/>
              <a:t> </a:t>
            </a:r>
            <a:r>
              <a:rPr lang="vi-VN" sz="2800" dirty="0" err="1"/>
              <a:t>là</a:t>
            </a:r>
            <a:r>
              <a:rPr lang="vi-VN" sz="2800" dirty="0"/>
              <a:t> thông tin </a:t>
            </a:r>
            <a:r>
              <a:rPr lang="vi-VN" sz="2800" dirty="0" err="1"/>
              <a:t>được</a:t>
            </a:r>
            <a:r>
              <a:rPr lang="vi-VN" sz="2800" dirty="0"/>
              <a:t> </a:t>
            </a:r>
            <a:r>
              <a:rPr lang="vi-VN" sz="2800" dirty="0" err="1"/>
              <a:t>định</a:t>
            </a:r>
            <a:r>
              <a:rPr lang="vi-VN" sz="2800" dirty="0"/>
              <a:t> danh trong giao </a:t>
            </a:r>
            <a:r>
              <a:rPr lang="vi-VN" sz="2800" dirty="0" err="1"/>
              <a:t>thức</a:t>
            </a:r>
            <a:r>
              <a:rPr lang="vi-VN" sz="2800" dirty="0"/>
              <a:t> TCP, UDP </a:t>
            </a:r>
            <a:r>
              <a:rPr lang="vi-VN" sz="2800" dirty="0" err="1"/>
              <a:t>của</a:t>
            </a:r>
            <a:r>
              <a:rPr lang="vi-VN" sz="2800" dirty="0"/>
              <a:t> </a:t>
            </a:r>
            <a:r>
              <a:rPr lang="vi-VN" sz="2800" dirty="0" err="1"/>
              <a:t>tầng</a:t>
            </a:r>
            <a:r>
              <a:rPr lang="vi-VN" sz="2800" dirty="0"/>
              <a:t> giao </a:t>
            </a:r>
            <a:r>
              <a:rPr lang="vi-VN" sz="2800" dirty="0" err="1"/>
              <a:t>vận</a:t>
            </a:r>
            <a:r>
              <a:rPr lang="vi-VN" sz="2800" dirty="0"/>
              <a:t>.	</a:t>
            </a:r>
            <a:br>
              <a:rPr lang="vi-VN" sz="2800" dirty="0"/>
            </a:br>
            <a:br>
              <a:rPr lang="vi-VN" sz="2800" dirty="0"/>
            </a:br>
            <a:r>
              <a:rPr lang="vi-VN" sz="2800" dirty="0" err="1"/>
              <a:t>Khác</a:t>
            </a:r>
            <a:r>
              <a:rPr lang="vi-VN" sz="2800" dirty="0"/>
              <a:t> </a:t>
            </a:r>
            <a:r>
              <a:rPr lang="vi-VN" sz="2800" dirty="0" err="1"/>
              <a:t>với</a:t>
            </a:r>
            <a:r>
              <a:rPr lang="vi-VN" sz="2800" dirty="0"/>
              <a:t> </a:t>
            </a:r>
            <a:r>
              <a:rPr lang="vi-VN" sz="2800" dirty="0" err="1"/>
              <a:t>địa</a:t>
            </a:r>
            <a:r>
              <a:rPr lang="vi-VN" sz="2800" dirty="0"/>
              <a:t> </a:t>
            </a:r>
            <a:r>
              <a:rPr lang="vi-VN" sz="2800" dirty="0" err="1"/>
              <a:t>chỉ</a:t>
            </a:r>
            <a:r>
              <a:rPr lang="vi-VN" sz="2800" dirty="0"/>
              <a:t> IP </a:t>
            </a:r>
            <a:r>
              <a:rPr lang="vi-VN" sz="2800" dirty="0" err="1"/>
              <a:t>để</a:t>
            </a:r>
            <a:r>
              <a:rPr lang="vi-VN" sz="2800" dirty="0"/>
              <a:t> phân </a:t>
            </a:r>
            <a:r>
              <a:rPr lang="vi-VN" sz="2800" dirty="0" err="1"/>
              <a:t>biệt</a:t>
            </a:r>
            <a:r>
              <a:rPr lang="vi-VN" sz="2800" dirty="0"/>
              <a:t> </a:t>
            </a:r>
            <a:r>
              <a:rPr lang="vi-VN" sz="2800" dirty="0" err="1"/>
              <a:t>các</a:t>
            </a:r>
            <a:r>
              <a:rPr lang="vi-VN" sz="2800" dirty="0"/>
              <a:t> </a:t>
            </a:r>
            <a:r>
              <a:rPr lang="vi-VN" sz="2800" dirty="0" err="1"/>
              <a:t>máy</a:t>
            </a:r>
            <a:r>
              <a:rPr lang="vi-VN" sz="2800" dirty="0"/>
              <a:t> tinh </a:t>
            </a:r>
            <a:r>
              <a:rPr lang="vi-VN" sz="2800" dirty="0" err="1"/>
              <a:t>với</a:t>
            </a:r>
            <a:r>
              <a:rPr lang="vi-VN" sz="2800" dirty="0"/>
              <a:t> nhau, </a:t>
            </a:r>
            <a:r>
              <a:rPr lang="vi-VN" sz="2800" dirty="0" err="1"/>
              <a:t>số</a:t>
            </a:r>
            <a:r>
              <a:rPr lang="vi-VN" sz="2800" dirty="0"/>
              <a:t> </a:t>
            </a:r>
            <a:r>
              <a:rPr lang="vi-VN" sz="2800" dirty="0" err="1"/>
              <a:t>hiệu</a:t>
            </a:r>
            <a:r>
              <a:rPr lang="vi-VN" sz="2800" dirty="0"/>
              <a:t> </a:t>
            </a:r>
            <a:r>
              <a:rPr lang="vi-VN" sz="2800" dirty="0" err="1"/>
              <a:t>cổng</a:t>
            </a:r>
            <a:r>
              <a:rPr lang="vi-VN" sz="2800" dirty="0"/>
              <a:t> phân </a:t>
            </a:r>
            <a:r>
              <a:rPr lang="vi-VN" sz="2800" dirty="0" err="1"/>
              <a:t>việt</a:t>
            </a:r>
            <a:r>
              <a:rPr lang="vi-VN" sz="2800" dirty="0"/>
              <a:t> </a:t>
            </a:r>
            <a:r>
              <a:rPr lang="vi-VN" sz="2800" dirty="0" err="1"/>
              <a:t>các</a:t>
            </a:r>
            <a:r>
              <a:rPr lang="vi-VN" sz="2800" dirty="0"/>
              <a:t> </a:t>
            </a:r>
            <a:r>
              <a:rPr lang="vi-VN" sz="2800" dirty="0" err="1"/>
              <a:t>ứng</a:t>
            </a:r>
            <a:r>
              <a:rPr lang="vi-VN" sz="2800" dirty="0"/>
              <a:t> </a:t>
            </a:r>
            <a:r>
              <a:rPr lang="vi-VN" sz="2800" dirty="0" err="1"/>
              <a:t>dụng</a:t>
            </a:r>
            <a:r>
              <a:rPr lang="vi-VN" sz="2800" dirty="0"/>
              <a:t> </a:t>
            </a:r>
            <a:r>
              <a:rPr lang="vi-VN" sz="2800" dirty="0" err="1"/>
              <a:t>với</a:t>
            </a:r>
            <a:r>
              <a:rPr lang="vi-VN" sz="2800" dirty="0"/>
              <a:t> nhau. </a:t>
            </a:r>
            <a:r>
              <a:rPr lang="vi-VN" sz="2800" dirty="0" err="1"/>
              <a:t>Ví</a:t>
            </a:r>
            <a:r>
              <a:rPr lang="vi-VN" sz="2800" dirty="0"/>
              <a:t> </a:t>
            </a:r>
            <a:r>
              <a:rPr lang="vi-VN" sz="2800" dirty="0" err="1"/>
              <a:t>dụ</a:t>
            </a:r>
            <a:r>
              <a:rPr lang="vi-VN" sz="2800" dirty="0"/>
              <a:t>, khi ã </a:t>
            </a:r>
            <a:r>
              <a:rPr lang="vi-VN" sz="2800" dirty="0" err="1"/>
              <a:t>máy</a:t>
            </a:r>
            <a:r>
              <a:rPr lang="vi-VN" sz="2800" dirty="0"/>
              <a:t> </a:t>
            </a:r>
            <a:r>
              <a:rPr lang="vi-VN" sz="2800" dirty="0" err="1"/>
              <a:t>tính</a:t>
            </a:r>
            <a:r>
              <a:rPr lang="vi-VN" sz="2800" dirty="0"/>
              <a:t> </a:t>
            </a:r>
            <a:r>
              <a:rPr lang="vi-VN" sz="2800" dirty="0" err="1"/>
              <a:t>sử</a:t>
            </a:r>
            <a:r>
              <a:rPr lang="vi-VN" sz="2800" dirty="0"/>
              <a:t> </a:t>
            </a:r>
            <a:r>
              <a:rPr lang="vi-VN" sz="2800" dirty="0" err="1"/>
              <a:t>dụng</a:t>
            </a:r>
            <a:r>
              <a:rPr lang="vi-VN" sz="2800" dirty="0"/>
              <a:t> </a:t>
            </a:r>
            <a:r>
              <a:rPr lang="vi-VN" sz="2800" dirty="0" err="1"/>
              <a:t>nhiều</a:t>
            </a:r>
            <a:r>
              <a:rPr lang="vi-VN" sz="2800" dirty="0"/>
              <a:t> </a:t>
            </a:r>
            <a:r>
              <a:rPr lang="vi-VN" sz="2800" dirty="0" err="1"/>
              <a:t>ứng</a:t>
            </a:r>
            <a:r>
              <a:rPr lang="vi-VN" sz="2800" dirty="0"/>
              <a:t> </a:t>
            </a:r>
            <a:r>
              <a:rPr lang="vi-VN" sz="2800" dirty="0" err="1"/>
              <a:t>dụng</a:t>
            </a:r>
            <a:r>
              <a:rPr lang="vi-VN" sz="2800" dirty="0"/>
              <a:t> </a:t>
            </a:r>
            <a:r>
              <a:rPr lang="vi-VN" sz="2800" dirty="0" err="1"/>
              <a:t>để</a:t>
            </a:r>
            <a:r>
              <a:rPr lang="vi-VN" sz="2800" dirty="0"/>
              <a:t> </a:t>
            </a:r>
            <a:r>
              <a:rPr lang="vi-VN" sz="2800" dirty="0" err="1"/>
              <a:t>truyền</a:t>
            </a:r>
            <a:r>
              <a:rPr lang="vi-VN" sz="2800" dirty="0"/>
              <a:t> tin, </a:t>
            </a:r>
            <a:r>
              <a:rPr lang="vi-VN" sz="2800" dirty="0" err="1"/>
              <a:t>số</a:t>
            </a:r>
            <a:r>
              <a:rPr lang="vi-VN" sz="2800" dirty="0"/>
              <a:t> </a:t>
            </a:r>
            <a:r>
              <a:rPr lang="vi-VN" sz="2800" dirty="0" err="1"/>
              <a:t>hiệu</a:t>
            </a:r>
            <a:r>
              <a:rPr lang="vi-VN" sz="2800" dirty="0"/>
              <a:t> </a:t>
            </a:r>
            <a:r>
              <a:rPr lang="vi-VN" sz="2800" dirty="0" err="1"/>
              <a:t>cổng</a:t>
            </a:r>
            <a:r>
              <a:rPr lang="vi-VN" sz="2800" dirty="0"/>
              <a:t> </a:t>
            </a:r>
            <a:r>
              <a:rPr lang="vi-VN" sz="2800" dirty="0" err="1"/>
              <a:t>sẽ</a:t>
            </a:r>
            <a:r>
              <a:rPr lang="vi-VN" sz="2800" dirty="0"/>
              <a:t> </a:t>
            </a:r>
            <a:r>
              <a:rPr lang="vi-VN" sz="2800" dirty="0" err="1"/>
              <a:t>chỉ</a:t>
            </a:r>
            <a:r>
              <a:rPr lang="vi-VN" sz="2800" dirty="0"/>
              <a:t> ra </a:t>
            </a:r>
            <a:r>
              <a:rPr lang="vi-VN" sz="2800" dirty="0" err="1"/>
              <a:t>từng</a:t>
            </a:r>
            <a:r>
              <a:rPr lang="vi-VN" sz="2800" dirty="0"/>
              <a:t> </a:t>
            </a:r>
            <a:r>
              <a:rPr lang="vi-VN" sz="2800" dirty="0" err="1"/>
              <a:t>gói</a:t>
            </a:r>
            <a:r>
              <a:rPr lang="vi-VN" sz="2800" dirty="0"/>
              <a:t> tin </a:t>
            </a:r>
            <a:r>
              <a:rPr lang="vi-VN" sz="2800" dirty="0" err="1"/>
              <a:t>nằm</a:t>
            </a:r>
            <a:r>
              <a:rPr lang="vi-VN" sz="2800" dirty="0"/>
              <a:t> ở </a:t>
            </a:r>
            <a:r>
              <a:rPr lang="vi-VN" sz="2800" dirty="0" err="1"/>
              <a:t>ứng</a:t>
            </a:r>
            <a:r>
              <a:rPr lang="vi-VN" sz="2800" dirty="0"/>
              <a:t> </a:t>
            </a:r>
            <a:r>
              <a:rPr lang="vi-VN" sz="2800" dirty="0" err="1"/>
              <a:t>dụng</a:t>
            </a:r>
            <a:r>
              <a:rPr lang="vi-VN" sz="2800" dirty="0"/>
              <a:t> </a:t>
            </a:r>
            <a:r>
              <a:rPr lang="vi-VN" sz="2800" dirty="0" err="1"/>
              <a:t>nào</a:t>
            </a:r>
            <a:r>
              <a:rPr lang="vi-VN" sz="2800" dirty="0"/>
              <a:t>.</a:t>
            </a:r>
            <a:br>
              <a:rPr lang="vi-VN" sz="2800" dirty="0"/>
            </a:br>
            <a:br>
              <a:rPr lang="vi-VN" sz="2800" dirty="0"/>
            </a:br>
            <a:r>
              <a:rPr lang="vi-VN" sz="2800" dirty="0"/>
              <a:t>Trong </a:t>
            </a:r>
            <a:r>
              <a:rPr lang="vi-VN" sz="2800" dirty="0" err="1"/>
              <a:t>số</a:t>
            </a:r>
            <a:r>
              <a:rPr lang="vi-VN" sz="2800" dirty="0"/>
              <a:t> </a:t>
            </a:r>
            <a:r>
              <a:rPr lang="vi-VN" sz="2800" dirty="0" err="1"/>
              <a:t>các</a:t>
            </a:r>
            <a:r>
              <a:rPr lang="vi-VN" sz="2800" dirty="0"/>
              <a:t> </a:t>
            </a:r>
            <a:r>
              <a:rPr lang="vi-VN" sz="2800" dirty="0" err="1"/>
              <a:t>số</a:t>
            </a:r>
            <a:r>
              <a:rPr lang="vi-VN" sz="2800" dirty="0"/>
              <a:t> </a:t>
            </a:r>
            <a:r>
              <a:rPr lang="vi-VN" sz="2800" dirty="0" err="1"/>
              <a:t>hiệu</a:t>
            </a:r>
            <a:r>
              <a:rPr lang="vi-VN" sz="2800" dirty="0"/>
              <a:t> </a:t>
            </a:r>
            <a:r>
              <a:rPr lang="vi-VN" sz="2800" dirty="0" err="1"/>
              <a:t>cổng</a:t>
            </a:r>
            <a:r>
              <a:rPr lang="vi-VN" sz="2800" dirty="0"/>
              <a:t>, 0~1023 </a:t>
            </a:r>
            <a:r>
              <a:rPr lang="vi-VN" sz="2800" dirty="0" err="1"/>
              <a:t>được</a:t>
            </a:r>
            <a:r>
              <a:rPr lang="vi-VN" sz="2800" dirty="0"/>
              <a:t> </a:t>
            </a:r>
            <a:r>
              <a:rPr lang="vi-VN" sz="2800" dirty="0" err="1"/>
              <a:t>gọi</a:t>
            </a:r>
            <a:r>
              <a:rPr lang="vi-VN" sz="2800" dirty="0"/>
              <a:t> </a:t>
            </a:r>
            <a:r>
              <a:rPr lang="vi-VN" sz="2800" dirty="0" err="1"/>
              <a:t>là</a:t>
            </a:r>
            <a:r>
              <a:rPr lang="vi-VN" sz="2800" dirty="0"/>
              <a:t> </a:t>
            </a:r>
            <a:r>
              <a:rPr lang="vi-VN" sz="2800" dirty="0" err="1"/>
              <a:t>cổng</a:t>
            </a:r>
            <a:r>
              <a:rPr lang="vi-VN" sz="2800" dirty="0"/>
              <a:t> </a:t>
            </a:r>
            <a:r>
              <a:rPr lang="vi-VN" sz="2800" dirty="0" err="1"/>
              <a:t>phổ</a:t>
            </a:r>
            <a:r>
              <a:rPr lang="vi-VN" sz="2800" dirty="0"/>
              <a:t> </a:t>
            </a:r>
            <a:r>
              <a:rPr lang="vi-VN" sz="2800" dirty="0" err="1"/>
              <a:t>biến</a:t>
            </a:r>
            <a:r>
              <a:rPr lang="vi-VN" sz="2800" dirty="0"/>
              <a:t>, </a:t>
            </a:r>
            <a:r>
              <a:rPr lang="vi-VN" sz="2800" dirty="0" err="1"/>
              <a:t>được</a:t>
            </a:r>
            <a:r>
              <a:rPr lang="vi-VN" sz="2800" dirty="0"/>
              <a:t> </a:t>
            </a:r>
            <a:r>
              <a:rPr lang="vi-VN" sz="2800" dirty="0" err="1"/>
              <a:t>thiết</a:t>
            </a:r>
            <a:r>
              <a:rPr lang="vi-VN" sz="2800" dirty="0"/>
              <a:t> </a:t>
            </a:r>
            <a:r>
              <a:rPr lang="vi-VN" sz="2800" dirty="0" err="1"/>
              <a:t>lập</a:t>
            </a:r>
            <a:r>
              <a:rPr lang="vi-VN" sz="2800" dirty="0"/>
              <a:t> </a:t>
            </a:r>
            <a:r>
              <a:rPr lang="vi-VN" sz="2800" dirty="0" err="1"/>
              <a:t>trước</a:t>
            </a:r>
            <a:r>
              <a:rPr lang="vi-VN" sz="2800" dirty="0"/>
              <a:t> gianh cho </a:t>
            </a:r>
            <a:r>
              <a:rPr lang="vi-VN" sz="2800" dirty="0" err="1"/>
              <a:t>các</a:t>
            </a:r>
            <a:r>
              <a:rPr lang="vi-VN" sz="2800" dirty="0"/>
              <a:t> giao </a:t>
            </a:r>
            <a:r>
              <a:rPr lang="vi-VN" sz="2800" dirty="0" err="1"/>
              <a:t>thức</a:t>
            </a:r>
            <a:r>
              <a:rPr lang="vi-VN" sz="2800" dirty="0"/>
              <a:t> hay </a:t>
            </a:r>
            <a:r>
              <a:rPr lang="vi-VN" sz="2800" dirty="0" err="1"/>
              <a:t>được</a:t>
            </a:r>
            <a:r>
              <a:rPr lang="vi-VN" sz="2800" dirty="0"/>
              <a:t> </a:t>
            </a:r>
            <a:r>
              <a:rPr lang="vi-VN" sz="2800" dirty="0" err="1"/>
              <a:t>sử</a:t>
            </a:r>
            <a:r>
              <a:rPr lang="vi-VN" sz="2800" dirty="0"/>
              <a:t> </a:t>
            </a:r>
            <a:r>
              <a:rPr lang="vi-VN" sz="2800" dirty="0" err="1"/>
              <a:t>dụng</a:t>
            </a:r>
            <a:r>
              <a:rPr lang="vi-VN" sz="2800" dirty="0"/>
              <a:t>.</a:t>
            </a:r>
          </a:p>
        </p:txBody>
      </p:sp>
    </p:spTree>
    <p:extLst>
      <p:ext uri="{BB962C8B-B14F-4D97-AF65-F5344CB8AC3E}">
        <p14:creationId xmlns:p14="http://schemas.microsoft.com/office/powerpoint/2010/main" val="3223410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45" name="Google Shape;645;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56</a:t>
            </a:fld>
            <a:endParaRPr/>
          </a:p>
        </p:txBody>
      </p:sp>
      <p:sp>
        <p:nvSpPr>
          <p:cNvPr id="646" name="Google Shape;646;p9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47" name="Google Shape;647;p9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57</a:t>
            </a:fld>
            <a:endParaRPr/>
          </a:p>
        </p:txBody>
      </p:sp>
      <p:sp>
        <p:nvSpPr>
          <p:cNvPr id="653" name="Google Shape;653;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54" name="Google Shape;654;p97"/>
          <p:cNvGraphicFramePr/>
          <p:nvPr/>
        </p:nvGraphicFramePr>
        <p:xfrm>
          <a:off x="806563" y="2503725"/>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0" lvl="0" indent="0" algn="ctr"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識別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個々</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パケット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示す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ウェルノウンポート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solidFill>
                            <a:schemeClr val="dk1"/>
                          </a:solidFill>
                        </a:rPr>
                        <a:t>6</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送信元</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solidFill>
                            <a:schemeClr val="dk1"/>
                          </a:solidFill>
                        </a:rPr>
                        <a:t>7</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割り当てる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58</a:t>
            </a:fld>
            <a:endParaRPr/>
          </a:p>
        </p:txBody>
      </p:sp>
      <p:sp>
        <p:nvSpPr>
          <p:cNvPr id="660" name="Google Shape;660;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1" name="Google Shape;661;p98"/>
          <p:cNvGraphicFramePr/>
          <p:nvPr/>
        </p:nvGraphicFramePr>
        <p:xfrm>
          <a:off x="806563" y="2503725"/>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  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0" lvl="0" indent="0" algn="ctr"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識別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個々</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パケット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示す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ウェルノウンポート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solidFill>
                            <a:schemeClr val="dk1"/>
                          </a:solidFill>
                        </a:rPr>
                        <a:t>6</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送信元</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solidFill>
                            <a:schemeClr val="dk1"/>
                          </a:solidFill>
                        </a:rPr>
                        <a:t>7</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割り当てる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59</a:t>
            </a:fld>
            <a:endParaRPr/>
          </a:p>
        </p:txBody>
      </p:sp>
      <p:sp>
        <p:nvSpPr>
          <p:cNvPr id="667" name="Google Shape;667;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8" name="Google Shape;668;p99"/>
          <p:cNvGraphicFramePr/>
          <p:nvPr/>
        </p:nvGraphicFramePr>
        <p:xfrm>
          <a:off x="806563" y="2503725"/>
          <a:ext cx="11391675" cy="5564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0" lvl="0" indent="0" algn="ctr"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Phân biệt, định danh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Từng cái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Gói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Chỉ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Cổng phổ biến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solidFill>
                            <a:schemeClr val="dk1"/>
                          </a:solidFill>
                        </a:rPr>
                        <a:t>6</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Nơi gửi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solidFill>
                            <a:schemeClr val="dk1"/>
                          </a:solidFill>
                        </a:rPr>
                        <a:t>7</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Phân phối, phân chia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授業の進め方</a:t>
            </a:r>
            <a:endParaRPr/>
          </a:p>
        </p:txBody>
      </p:sp>
      <p:sp>
        <p:nvSpPr>
          <p:cNvPr id="294" name="Google Shape;294;p50"/>
          <p:cNvSpPr txBox="1">
            <a:spLocks noGrp="1"/>
          </p:cNvSpPr>
          <p:nvPr>
            <p:ph type="body" idx="1"/>
          </p:nvPr>
        </p:nvSpPr>
        <p:spPr>
          <a:xfrm>
            <a:off x="1028700" y="1460500"/>
            <a:ext cx="11099700" cy="5648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2400"/>
              </a:spcBef>
              <a:spcAft>
                <a:spcPts val="0"/>
              </a:spcAft>
              <a:buNone/>
            </a:pPr>
            <a:endParaRPr/>
          </a:p>
          <a:p>
            <a:pPr marL="423332" lvl="0" indent="-423332" algn="l" rtl="0">
              <a:lnSpc>
                <a:spcPct val="150000"/>
              </a:lnSpc>
              <a:spcBef>
                <a:spcPts val="2400"/>
              </a:spcBef>
              <a:spcAft>
                <a:spcPts val="0"/>
              </a:spcAft>
              <a:buClr>
                <a:srgbClr val="000000"/>
              </a:buClr>
              <a:buSzPts val="3600"/>
              <a:buFont typeface="Arial"/>
              <a:buAutoNum type="arabicPeriod"/>
            </a:pPr>
            <a:r>
              <a:rPr lang="en-US"/>
              <a:t>新しい言葉の読み方を勉強する</a:t>
            </a:r>
            <a:endParaRPr/>
          </a:p>
          <a:p>
            <a:pPr marL="423332" lvl="0" indent="-436032" algn="l" rtl="0">
              <a:lnSpc>
                <a:spcPct val="150000"/>
              </a:lnSpc>
              <a:spcBef>
                <a:spcPts val="2400"/>
              </a:spcBef>
              <a:spcAft>
                <a:spcPts val="0"/>
              </a:spcAft>
              <a:buSzPts val="3800"/>
              <a:buAutoNum type="arabicPeriod"/>
            </a:pPr>
            <a:r>
              <a:rPr lang="en-US"/>
              <a:t>新しい言葉の意味を覚える</a:t>
            </a:r>
            <a:endParaRPr/>
          </a:p>
          <a:p>
            <a:pPr marL="423332" lvl="0" indent="-436032" algn="l" rtl="0">
              <a:lnSpc>
                <a:spcPct val="150000"/>
              </a:lnSpc>
              <a:spcBef>
                <a:spcPts val="2400"/>
              </a:spcBef>
              <a:spcAft>
                <a:spcPts val="0"/>
              </a:spcAft>
              <a:buSzPts val="3800"/>
              <a:buAutoNum type="arabicPeriod"/>
            </a:pPr>
            <a:r>
              <a:rPr lang="en-US"/>
              <a:t>新しい言葉を使って作文する</a:t>
            </a:r>
            <a:endParaRPr/>
          </a:p>
          <a:p>
            <a:pPr marL="423332" lvl="0" indent="-436032" algn="l" rtl="0">
              <a:lnSpc>
                <a:spcPct val="150000"/>
              </a:lnSpc>
              <a:spcBef>
                <a:spcPts val="2400"/>
              </a:spcBef>
              <a:spcAft>
                <a:spcPts val="0"/>
              </a:spcAft>
              <a:buSzPts val="3800"/>
              <a:buAutoNum type="arabicPeriod"/>
            </a:pPr>
            <a:r>
              <a:rPr lang="en-US"/>
              <a:t>日本語の文章をベトナム語に翻訳する</a:t>
            </a:r>
            <a:endParaRPr/>
          </a:p>
          <a:p>
            <a:pPr marL="0" lvl="0" indent="0" algn="l" rtl="0">
              <a:lnSpc>
                <a:spcPct val="150000"/>
              </a:lnSpc>
              <a:spcBef>
                <a:spcPts val="2400"/>
              </a:spcBef>
              <a:spcAft>
                <a:spcPts val="0"/>
              </a:spcAft>
              <a:buNone/>
            </a:pPr>
            <a:endParaRPr/>
          </a:p>
        </p:txBody>
      </p:sp>
      <p:sp>
        <p:nvSpPr>
          <p:cNvPr id="295" name="Google Shape;295;p5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
        <p:nvSpPr>
          <p:cNvPr id="296" name="Google Shape;296;p50"/>
          <p:cNvSpPr txBox="1"/>
          <p:nvPr/>
        </p:nvSpPr>
        <p:spPr>
          <a:xfrm>
            <a:off x="1111025" y="7512500"/>
            <a:ext cx="104391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a:solidFill>
                  <a:schemeClr val="accent5"/>
                </a:solidFill>
              </a:rPr>
              <a:t>※授業が終わるまで1〜4を繰り返します。</a:t>
            </a:r>
            <a:endParaRPr sz="3400">
              <a:solidFill>
                <a:schemeClr val="accent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74" name="Google Shape;674;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60</a:t>
            </a:fld>
            <a:endParaRPr/>
          </a:p>
        </p:txBody>
      </p:sp>
      <p:sp>
        <p:nvSpPr>
          <p:cNvPr id="675" name="Google Shape;675;p10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chemeClr val="dk1"/>
                </a:solidFill>
                <a:latin typeface="Arial"/>
                <a:ea typeface="Arial"/>
                <a:cs typeface="Arial"/>
                <a:sym typeface="Arial"/>
              </a:rPr>
              <a:t>を</a:t>
            </a:r>
            <a:r>
              <a:rPr lang="en-US" sz="6400" b="0" i="0" u="none" strike="noStrike" cap="none">
                <a:solidFill>
                  <a:srgbClr val="000000"/>
                </a:solidFill>
                <a:latin typeface="Arial"/>
                <a:ea typeface="Arial"/>
                <a:cs typeface="Arial"/>
                <a:sym typeface="Arial"/>
              </a:rPr>
              <a:t>使って</a:t>
            </a:r>
            <a:br>
              <a:rPr lang="en-US" sz="6400" b="0" i="0" u="none" strike="noStrike" cap="none">
                <a:solidFill>
                  <a:srgbClr val="000000"/>
                </a:solidFill>
                <a:latin typeface="Arial"/>
                <a:ea typeface="Arial"/>
                <a:cs typeface="Arial"/>
                <a:sym typeface="Arial"/>
              </a:rPr>
            </a:br>
            <a:r>
              <a:rPr lang="en-US" sz="6400" b="0" i="0" u="none" strike="noStrike" cap="none">
                <a:solidFill>
                  <a:schemeClr val="accent5"/>
                </a:solidFill>
                <a:latin typeface="Arial"/>
                <a:ea typeface="Arial"/>
                <a:cs typeface="Arial"/>
                <a:sym typeface="Aria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676" name="Google Shape;676;p100"/>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1"/>
          <p:cNvSpPr txBox="1"/>
          <p:nvPr/>
        </p:nvSpPr>
        <p:spPr>
          <a:xfrm>
            <a:off x="833896" y="2610581"/>
            <a:ext cx="11099700" cy="2824800"/>
          </a:xfrm>
          <a:prstGeom prst="rect">
            <a:avLst/>
          </a:prstGeom>
          <a:noFill/>
          <a:ln>
            <a:noFill/>
          </a:ln>
        </p:spPr>
        <p:txBody>
          <a:bodyPr spcFirstLastPara="1" wrap="square" lIns="50800" tIns="50800" rIns="50800" bIns="50800" anchor="ctr" anchorCtr="0">
            <a:normAutofit lnSpcReduction="10000"/>
          </a:bodyPr>
          <a:lstStyle/>
          <a:p>
            <a:pPr marL="508000" marR="0" lvl="0" indent="-546100" algn="l" rtl="0">
              <a:lnSpc>
                <a:spcPct val="150000"/>
              </a:lnSpc>
              <a:spcBef>
                <a:spcPts val="0"/>
              </a:spcBef>
              <a:spcAft>
                <a:spcPts val="0"/>
              </a:spcAft>
              <a:buClr>
                <a:srgbClr val="000000"/>
              </a:buClr>
              <a:buSzPts val="4000"/>
              <a:buFont typeface="Arial"/>
              <a:buAutoNum type="arabicPeriod"/>
            </a:pPr>
            <a:r>
              <a:rPr lang="en-US" sz="4000"/>
              <a:t>新しい言葉</a:t>
            </a:r>
            <a:r>
              <a:rPr lang="en-US" sz="4000" b="0" i="0" u="none" strike="noStrike" cap="none">
                <a:solidFill>
                  <a:srgbClr val="000000"/>
                </a:solidFill>
                <a:latin typeface="Arial"/>
                <a:ea typeface="Arial"/>
                <a:cs typeface="Arial"/>
                <a:sym typeface="Arial"/>
              </a:rPr>
              <a:t>から好きな言葉を選びます。</a:t>
            </a:r>
            <a:endParaRPr sz="4000"/>
          </a:p>
          <a:p>
            <a:pPr marL="508000" marR="0" lvl="0" indent="-546100" algn="l" rtl="0">
              <a:lnSpc>
                <a:spcPct val="150000"/>
              </a:lnSpc>
              <a:spcBef>
                <a:spcPts val="0"/>
              </a:spcBef>
              <a:spcAft>
                <a:spcPts val="0"/>
              </a:spcAft>
              <a:buClr>
                <a:schemeClr val="accent5"/>
              </a:buClr>
              <a:buSzPts val="4000"/>
              <a:buFont typeface="Arial"/>
              <a:buAutoNum type="arabicPeriod"/>
            </a:pPr>
            <a:r>
              <a:rPr lang="en-US" sz="4000" b="0" i="0" u="none" strike="noStrike" cap="none">
                <a:solidFill>
                  <a:schemeClr val="accent5"/>
                </a:solidFill>
                <a:latin typeface="Arial"/>
                <a:ea typeface="Arial"/>
                <a:cs typeface="Arial"/>
                <a:sym typeface="Arial"/>
              </a:rPr>
              <a:t>二文以上の</a:t>
            </a:r>
            <a:r>
              <a:rPr lang="en-US" sz="4000" b="0" i="0" u="none" strike="noStrike" cap="none">
                <a:solidFill>
                  <a:srgbClr val="000000"/>
                </a:solidFill>
                <a:latin typeface="Arial"/>
                <a:ea typeface="Arial"/>
                <a:cs typeface="Arial"/>
                <a:sym typeface="Arial"/>
              </a:rPr>
              <a:t>日本語の文章を作成します。</a:t>
            </a:r>
            <a:endParaRPr sz="4000"/>
          </a:p>
          <a:p>
            <a:pPr marL="508000" marR="0" lvl="0" indent="-546100" algn="l" rtl="0">
              <a:lnSpc>
                <a:spcPct val="150000"/>
              </a:lnSpc>
              <a:spcBef>
                <a:spcPts val="0"/>
              </a:spcBef>
              <a:spcAft>
                <a:spcPts val="0"/>
              </a:spcAft>
              <a:buClr>
                <a:srgbClr val="000000"/>
              </a:buClr>
              <a:buSzPts val="4000"/>
              <a:buFont typeface="Arial"/>
              <a:buAutoNum type="arabicPeriod"/>
            </a:pPr>
            <a:r>
              <a:rPr lang="en-US" sz="4000" b="0" i="0" u="none" strike="noStrike" cap="none">
                <a:solidFill>
                  <a:srgbClr val="000000"/>
                </a:solidFill>
                <a:latin typeface="Arial"/>
                <a:ea typeface="Arial"/>
                <a:cs typeface="Arial"/>
                <a:sym typeface="Arial"/>
              </a:rPr>
              <a:t>作成した文章をチャットワークで送ります。</a:t>
            </a:r>
            <a:endParaRPr sz="4000"/>
          </a:p>
        </p:txBody>
      </p:sp>
      <p:sp>
        <p:nvSpPr>
          <p:cNvPr id="682" name="Google Shape;682;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61</a:t>
            </a:fld>
            <a:endParaRPr/>
          </a:p>
        </p:txBody>
      </p:sp>
      <p:sp>
        <p:nvSpPr>
          <p:cNvPr id="683" name="Google Shape;683;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pic>
        <p:nvPicPr>
          <p:cNvPr id="684" name="Google Shape;684;p10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690" name="Google Shape;690;p10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62</a:t>
            </a:fld>
            <a:endParaRPr/>
          </a:p>
        </p:txBody>
      </p:sp>
      <p:sp>
        <p:nvSpPr>
          <p:cNvPr id="691" name="Google Shape;691;p102"/>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a:t>ポート番号とはトランスポート層のTCP、UDPにおいて識別される</a:t>
            </a:r>
            <a:br>
              <a:rPr lang="en-US" sz="3000"/>
            </a:br>
            <a:r>
              <a:rPr lang="en-US" sz="3000"/>
              <a:t>情報です。</a:t>
            </a:r>
            <a:endParaRPr sz="3000"/>
          </a:p>
          <a:p>
            <a:pPr marL="0" lvl="0" indent="0" algn="l" rtl="0">
              <a:lnSpc>
                <a:spcPct val="150000"/>
              </a:lnSpc>
              <a:spcBef>
                <a:spcPts val="2000"/>
              </a:spcBef>
              <a:spcAft>
                <a:spcPts val="0"/>
              </a:spcAft>
              <a:buClr>
                <a:schemeClr val="dk1"/>
              </a:buClr>
              <a:buSzPts val="1100"/>
              <a:buFont typeface="Arial"/>
              <a:buNone/>
            </a:pPr>
            <a:endParaRPr sz="30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697" name="Google Shape;697;p103"/>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とは   Nghĩa là</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698" name="Google Shape;698;p10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63</a:t>
            </a:fld>
            <a:endParaRPr/>
          </a:p>
        </p:txBody>
      </p:sp>
      <p:sp>
        <p:nvSpPr>
          <p:cNvPr id="699" name="Google Shape;699;p103"/>
          <p:cNvSpPr txBox="1"/>
          <p:nvPr/>
        </p:nvSpPr>
        <p:spPr>
          <a:xfrm>
            <a:off x="1533675" y="5949900"/>
            <a:ext cx="11108400" cy="21858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パソコンとは個人で使える小型のコンピュータのことだ。</a:t>
            </a:r>
            <a:endParaRPr sz="3000">
              <a:solidFill>
                <a:schemeClr val="dk1"/>
              </a:solidFill>
            </a:endParaRPr>
          </a:p>
          <a:p>
            <a:pPr marL="0" lvl="0" indent="0" algn="l" rtl="0">
              <a:spcBef>
                <a:spcPts val="2400"/>
              </a:spcBef>
              <a:spcAft>
                <a:spcPts val="0"/>
              </a:spcAft>
              <a:buNone/>
            </a:pPr>
            <a:r>
              <a:rPr lang="en-US" sz="3000">
                <a:solidFill>
                  <a:schemeClr val="dk1"/>
                </a:solidFill>
              </a:rPr>
              <a:t>「ググる」とはグーグルで意味や方法などを調べることだ。</a:t>
            </a:r>
            <a:endParaRPr sz="3000">
              <a:solidFill>
                <a:schemeClr val="dk1"/>
              </a:solidFill>
            </a:endParaRPr>
          </a:p>
          <a:p>
            <a:pPr marL="0" lvl="0" indent="0" algn="l" rtl="0">
              <a:spcBef>
                <a:spcPts val="2400"/>
              </a:spcBef>
              <a:spcAft>
                <a:spcPts val="0"/>
              </a:spcAft>
              <a:buNone/>
            </a:pPr>
            <a:r>
              <a:rPr lang="en-US" sz="3000">
                <a:solidFill>
                  <a:schemeClr val="dk1"/>
                </a:solidFill>
              </a:rPr>
              <a:t>★ 口語形は「</a:t>
            </a:r>
            <a:r>
              <a:rPr lang="en-US" sz="3000" b="1">
                <a:solidFill>
                  <a:schemeClr val="dk1"/>
                </a:solidFill>
              </a:rPr>
              <a:t>～というのは</a:t>
            </a:r>
            <a:r>
              <a:rPr lang="en-US" sz="3000">
                <a:solidFill>
                  <a:schemeClr val="dk1"/>
                </a:solidFill>
              </a:rPr>
              <a:t>」「</a:t>
            </a:r>
            <a:r>
              <a:rPr lang="en-US" sz="3000" b="1">
                <a:solidFill>
                  <a:schemeClr val="dk1"/>
                </a:solidFill>
              </a:rPr>
              <a:t>～というものは</a:t>
            </a:r>
            <a:r>
              <a:rPr lang="en-US" sz="3000">
                <a:solidFill>
                  <a:schemeClr val="dk1"/>
                </a:solidFill>
              </a:rPr>
              <a:t>」です。</a:t>
            </a:r>
            <a:endParaRPr sz="3000">
              <a:solidFill>
                <a:schemeClr val="dk1"/>
              </a:solidFill>
            </a:endParaRPr>
          </a:p>
        </p:txBody>
      </p:sp>
      <p:sp>
        <p:nvSpPr>
          <p:cNvPr id="700" name="Google Shape;700;p103"/>
          <p:cNvSpPr txBox="1"/>
          <p:nvPr/>
        </p:nvSpPr>
        <p:spPr>
          <a:xfrm>
            <a:off x="1458350" y="3614900"/>
            <a:ext cx="10931400" cy="646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意味：Dùng để đưa ra định nghĩa</a:t>
            </a:r>
            <a:endParaRPr sz="3000" b="1">
              <a:solidFill>
                <a:schemeClr val="dk1"/>
              </a:solidFill>
            </a:endParaRPr>
          </a:p>
        </p:txBody>
      </p:sp>
      <p:sp>
        <p:nvSpPr>
          <p:cNvPr id="701" name="Google Shape;701;p103"/>
          <p:cNvSpPr txBox="1"/>
          <p:nvPr/>
        </p:nvSpPr>
        <p:spPr>
          <a:xfrm>
            <a:off x="1458350" y="5227950"/>
            <a:ext cx="565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使い方：N＋とは</a:t>
            </a:r>
            <a:endParaRPr sz="30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07" name="Google Shape;707;p104"/>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spcBef>
                <a:spcPts val="2400"/>
              </a:spcBef>
              <a:spcAft>
                <a:spcPts val="0"/>
              </a:spcAft>
              <a:buNone/>
            </a:pPr>
            <a:r>
              <a:rPr lang="en-US" b="1">
                <a:solidFill>
                  <a:schemeClr val="dk1"/>
                </a:solidFill>
              </a:rPr>
              <a:t>において   Trong, tại, ở</a:t>
            </a:r>
            <a:endParaRPr b="1">
              <a:solidFill>
                <a:schemeClr val="dk1"/>
              </a:solidFill>
            </a:endParaRPr>
          </a:p>
        </p:txBody>
      </p:sp>
      <p:sp>
        <p:nvSpPr>
          <p:cNvPr id="708" name="Google Shape;708;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64</a:t>
            </a:fld>
            <a:endParaRPr/>
          </a:p>
        </p:txBody>
      </p:sp>
      <p:sp>
        <p:nvSpPr>
          <p:cNvPr id="709" name="Google Shape;709;p104"/>
          <p:cNvSpPr txBox="1"/>
          <p:nvPr/>
        </p:nvSpPr>
        <p:spPr>
          <a:xfrm>
            <a:off x="1533675" y="5949900"/>
            <a:ext cx="11108400" cy="14160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a:solidFill>
                  <a:schemeClr val="dk1"/>
                </a:solidFill>
              </a:rPr>
              <a:t>大阪において、国際会議が行われた。</a:t>
            </a:r>
            <a:endParaRPr sz="3000">
              <a:solidFill>
                <a:schemeClr val="dk1"/>
              </a:solidFill>
            </a:endParaRPr>
          </a:p>
          <a:p>
            <a:pPr marL="0" lvl="0" indent="0" algn="l" rtl="0">
              <a:spcBef>
                <a:spcPts val="2400"/>
              </a:spcBef>
              <a:spcAft>
                <a:spcPts val="0"/>
              </a:spcAft>
              <a:buNone/>
            </a:pPr>
            <a:r>
              <a:rPr lang="en-US" sz="3000">
                <a:solidFill>
                  <a:schemeClr val="dk1"/>
                </a:solidFill>
              </a:rPr>
              <a:t>結果はホームページにおいて発表される。</a:t>
            </a:r>
            <a:endParaRPr sz="3000">
              <a:solidFill>
                <a:schemeClr val="dk1"/>
              </a:solidFill>
            </a:endParaRPr>
          </a:p>
        </p:txBody>
      </p:sp>
      <p:sp>
        <p:nvSpPr>
          <p:cNvPr id="710" name="Google Shape;710;p104"/>
          <p:cNvSpPr txBox="1"/>
          <p:nvPr/>
        </p:nvSpPr>
        <p:spPr>
          <a:xfrm>
            <a:off x="1458350" y="3614900"/>
            <a:ext cx="10931400" cy="11082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000" b="1">
                <a:solidFill>
                  <a:schemeClr val="dk1"/>
                </a:solidFill>
              </a:rPr>
              <a:t>意味：Cách nói trang trọng, lịch sự chỉ địa điểm, thời gian</a:t>
            </a:r>
            <a:br>
              <a:rPr lang="en-US" sz="3000" b="1">
                <a:solidFill>
                  <a:schemeClr val="dk1"/>
                </a:solidFill>
              </a:rPr>
            </a:br>
            <a:r>
              <a:rPr lang="en-US" sz="3000" b="1">
                <a:solidFill>
                  <a:schemeClr val="dk1"/>
                </a:solidFill>
              </a:rPr>
              <a:t>           diễn ra hành động.</a:t>
            </a:r>
            <a:endParaRPr sz="3000" b="1">
              <a:solidFill>
                <a:schemeClr val="dk1"/>
              </a:solidFill>
            </a:endParaRPr>
          </a:p>
        </p:txBody>
      </p:sp>
      <p:sp>
        <p:nvSpPr>
          <p:cNvPr id="711" name="Google Shape;711;p104"/>
          <p:cNvSpPr txBox="1"/>
          <p:nvPr/>
        </p:nvSpPr>
        <p:spPr>
          <a:xfrm>
            <a:off x="1458350" y="5227950"/>
            <a:ext cx="565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使い方：N＋において</a:t>
            </a:r>
            <a:endParaRPr sz="3000"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717" name="Google Shape;717;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65</a:t>
            </a:fld>
            <a:endParaRPr/>
          </a:p>
        </p:txBody>
      </p:sp>
      <p:sp>
        <p:nvSpPr>
          <p:cNvPr id="718" name="Google Shape;718;p105"/>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IPアドレスが個々のコンピュータを識別するのに対し、ポート番号は個々のアプリケーションを識別します。</a:t>
            </a:r>
            <a:endParaRPr sz="3000">
              <a:solidFill>
                <a:schemeClr val="dk1"/>
              </a:solidFill>
            </a:endParaRPr>
          </a:p>
          <a:p>
            <a:pPr marL="0" lvl="0" indent="0" algn="l" rtl="0">
              <a:lnSpc>
                <a:spcPct val="150000"/>
              </a:lnSpc>
              <a:spcBef>
                <a:spcPts val="2000"/>
              </a:spcBef>
              <a:spcAft>
                <a:spcPts val="0"/>
              </a:spcAft>
              <a:buClr>
                <a:schemeClr val="dk1"/>
              </a:buClr>
              <a:buSzPts val="1100"/>
              <a:buFont typeface="Arial"/>
              <a:buNone/>
            </a:pPr>
            <a:r>
              <a:rPr lang="en-US" sz="3000">
                <a:solidFill>
                  <a:schemeClr val="dk1"/>
                </a:solidFill>
              </a:rPr>
              <a:t>例えば、一台のコンピュータで複数のアプリケーションを用いて通信を行う時に、それぞれのパケットがどのアプリケーションのもので</a:t>
            </a:r>
            <a:br>
              <a:rPr lang="en-US" sz="3000">
                <a:solidFill>
                  <a:schemeClr val="dk1"/>
                </a:solidFill>
              </a:rPr>
            </a:br>
            <a:r>
              <a:rPr lang="en-US" sz="3000">
                <a:solidFill>
                  <a:schemeClr val="dk1"/>
                </a:solidFill>
              </a:rPr>
              <a:t>あるかを示します。</a:t>
            </a:r>
            <a:endParaRPr sz="3000">
              <a:solidFill>
                <a:schemeClr val="dk1"/>
              </a:solidFill>
            </a:endParaRPr>
          </a:p>
          <a:p>
            <a:pPr marL="0" lvl="0" indent="0" algn="l" rtl="0">
              <a:lnSpc>
                <a:spcPct val="150000"/>
              </a:lnSpc>
              <a:spcBef>
                <a:spcPts val="2000"/>
              </a:spcBef>
              <a:spcAft>
                <a:spcPts val="0"/>
              </a:spcAft>
              <a:buClr>
                <a:schemeClr val="dk1"/>
              </a:buClr>
              <a:buSzPts val="1100"/>
              <a:buFont typeface="Arial"/>
              <a:buNone/>
            </a:pP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24" name="Google Shape;724;p106"/>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spcBef>
                <a:spcPts val="2400"/>
              </a:spcBef>
              <a:spcAft>
                <a:spcPts val="0"/>
              </a:spcAft>
              <a:buNone/>
            </a:pPr>
            <a:r>
              <a:rPr lang="en-US" b="1">
                <a:solidFill>
                  <a:schemeClr val="dk1"/>
                </a:solidFill>
              </a:rPr>
              <a:t>に対して   Đối với; ngược lại; khác với; cho mỗi</a:t>
            </a:r>
            <a:endParaRPr b="1">
              <a:solidFill>
                <a:schemeClr val="dk1"/>
              </a:solidFill>
            </a:endParaRPr>
          </a:p>
        </p:txBody>
      </p:sp>
      <p:sp>
        <p:nvSpPr>
          <p:cNvPr id="725" name="Google Shape;725;p10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66</a:t>
            </a:fld>
            <a:endParaRPr/>
          </a:p>
        </p:txBody>
      </p:sp>
      <p:sp>
        <p:nvSpPr>
          <p:cNvPr id="726" name="Google Shape;726;p106"/>
          <p:cNvSpPr txBox="1"/>
          <p:nvPr/>
        </p:nvSpPr>
        <p:spPr>
          <a:xfrm>
            <a:off x="1533675" y="7373700"/>
            <a:ext cx="11108400" cy="203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・目上に対して</a:t>
            </a:r>
            <a:r>
              <a:rPr lang="en-US" sz="3000">
                <a:solidFill>
                  <a:schemeClr val="dk1"/>
                </a:solidFill>
              </a:rPr>
              <a:t>、敬語を使うようにしている。</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a:t>
            </a:r>
            <a:r>
              <a:rPr lang="en-US" sz="3000">
                <a:solidFill>
                  <a:schemeClr val="dk1"/>
                </a:solidFill>
              </a:rPr>
              <a:t>兄は背が高い</a:t>
            </a:r>
            <a:r>
              <a:rPr lang="en-US" sz="3000" b="1">
                <a:solidFill>
                  <a:schemeClr val="dk1"/>
                </a:solidFill>
              </a:rPr>
              <a:t>のに対して</a:t>
            </a:r>
            <a:r>
              <a:rPr lang="en-US" sz="3000">
                <a:solidFill>
                  <a:schemeClr val="dk1"/>
                </a:solidFill>
              </a:rPr>
              <a:t>、弟のほうはクラスで一番低い。</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b="1">
                <a:solidFill>
                  <a:schemeClr val="dk1"/>
                </a:solidFill>
              </a:rPr>
              <a:t>・</a:t>
            </a:r>
            <a:r>
              <a:rPr lang="en-US" sz="3000">
                <a:solidFill>
                  <a:schemeClr val="dk1"/>
                </a:solidFill>
              </a:rPr>
              <a:t>学生</a:t>
            </a:r>
            <a:r>
              <a:rPr lang="en-US" sz="3000" b="1">
                <a:solidFill>
                  <a:schemeClr val="dk1"/>
                </a:solidFill>
              </a:rPr>
              <a:t>5人に対して</a:t>
            </a:r>
            <a:r>
              <a:rPr lang="en-US" sz="3000">
                <a:solidFill>
                  <a:schemeClr val="dk1"/>
                </a:solidFill>
              </a:rPr>
              <a:t>、グループ1組が作成される。</a:t>
            </a:r>
            <a:endParaRPr sz="3000">
              <a:solidFill>
                <a:schemeClr val="dk1"/>
              </a:solidFill>
            </a:endParaRPr>
          </a:p>
        </p:txBody>
      </p:sp>
      <p:sp>
        <p:nvSpPr>
          <p:cNvPr id="727" name="Google Shape;727;p106"/>
          <p:cNvSpPr txBox="1"/>
          <p:nvPr/>
        </p:nvSpPr>
        <p:spPr>
          <a:xfrm>
            <a:off x="1458350" y="3614900"/>
            <a:ext cx="10931400" cy="2724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b="1">
                <a:solidFill>
                  <a:schemeClr val="dk1"/>
                </a:solidFill>
              </a:rPr>
              <a:t>意味：Dùng để</a:t>
            </a:r>
            <a:endParaRPr sz="3000" b="1">
              <a:solidFill>
                <a:schemeClr val="dk1"/>
              </a:solidFill>
            </a:endParaRPr>
          </a:p>
          <a:p>
            <a:pPr marL="0" lvl="0" indent="0" algn="l" rtl="0">
              <a:lnSpc>
                <a:spcPct val="150000"/>
              </a:lnSpc>
              <a:spcBef>
                <a:spcPts val="0"/>
              </a:spcBef>
              <a:spcAft>
                <a:spcPts val="0"/>
              </a:spcAft>
              <a:buNone/>
            </a:pPr>
            <a:r>
              <a:rPr lang="en-US" sz="3000" b="1">
                <a:solidFill>
                  <a:schemeClr val="dk1"/>
                </a:solidFill>
              </a:rPr>
              <a:t>・Chỉ đối tượng mà hành động hướng tới</a:t>
            </a:r>
            <a:endParaRPr sz="3000" b="1">
              <a:solidFill>
                <a:schemeClr val="dk1"/>
              </a:solidFill>
            </a:endParaRPr>
          </a:p>
          <a:p>
            <a:pPr marL="0" lvl="0" indent="0" algn="l" rtl="0">
              <a:lnSpc>
                <a:spcPct val="150000"/>
              </a:lnSpc>
              <a:spcBef>
                <a:spcPts val="0"/>
              </a:spcBef>
              <a:spcAft>
                <a:spcPts val="0"/>
              </a:spcAft>
              <a:buNone/>
            </a:pPr>
            <a:r>
              <a:rPr lang="en-US" sz="3000" b="1">
                <a:solidFill>
                  <a:schemeClr val="dk1"/>
                </a:solidFill>
              </a:rPr>
              <a:t>・Diễn tả sự tương phản, sai khác</a:t>
            </a:r>
            <a:endParaRPr sz="3000" b="1">
              <a:solidFill>
                <a:schemeClr val="dk1"/>
              </a:solidFill>
            </a:endParaRPr>
          </a:p>
          <a:p>
            <a:pPr marL="0" lvl="0" indent="0" algn="l" rtl="0">
              <a:lnSpc>
                <a:spcPct val="150000"/>
              </a:lnSpc>
              <a:spcBef>
                <a:spcPts val="0"/>
              </a:spcBef>
              <a:spcAft>
                <a:spcPts val="0"/>
              </a:spcAft>
              <a:buNone/>
            </a:pPr>
            <a:r>
              <a:rPr lang="en-US" sz="3000" b="1">
                <a:solidFill>
                  <a:schemeClr val="dk1"/>
                </a:solidFill>
              </a:rPr>
              <a:t>・Đi với từ chỉ số lượng, mang nghĩa “cho mỗi”</a:t>
            </a:r>
            <a:endParaRPr sz="3000" b="1">
              <a:solidFill>
                <a:schemeClr val="dk1"/>
              </a:solidFill>
            </a:endParaRPr>
          </a:p>
        </p:txBody>
      </p:sp>
      <p:sp>
        <p:nvSpPr>
          <p:cNvPr id="728" name="Google Shape;728;p106"/>
          <p:cNvSpPr txBox="1"/>
          <p:nvPr/>
        </p:nvSpPr>
        <p:spPr>
          <a:xfrm>
            <a:off x="1458350" y="6651750"/>
            <a:ext cx="565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使い方：N＋において</a:t>
            </a:r>
            <a:endParaRPr sz="3000"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34" name="Google Shape;734;p107"/>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spcBef>
                <a:spcPts val="2400"/>
              </a:spcBef>
              <a:spcAft>
                <a:spcPts val="0"/>
              </a:spcAft>
              <a:buNone/>
            </a:pPr>
            <a:r>
              <a:rPr lang="en-US" b="1">
                <a:solidFill>
                  <a:schemeClr val="dk1"/>
                </a:solidFill>
              </a:rPr>
              <a:t>疑問詞＋か＋動詞　</a:t>
            </a:r>
            <a:endParaRPr b="1">
              <a:solidFill>
                <a:schemeClr val="dk1"/>
              </a:solidFill>
            </a:endParaRPr>
          </a:p>
        </p:txBody>
      </p:sp>
      <p:sp>
        <p:nvSpPr>
          <p:cNvPr id="735" name="Google Shape;735;p10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67</a:t>
            </a:fld>
            <a:endParaRPr/>
          </a:p>
        </p:txBody>
      </p:sp>
      <p:sp>
        <p:nvSpPr>
          <p:cNvPr id="736" name="Google Shape;736;p107"/>
          <p:cNvSpPr txBox="1"/>
          <p:nvPr/>
        </p:nvSpPr>
        <p:spPr>
          <a:xfrm>
            <a:off x="1533675" y="7004200"/>
            <a:ext cx="11108400" cy="1339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a:solidFill>
                  <a:schemeClr val="dk1"/>
                </a:solidFill>
              </a:rPr>
              <a:t>漢字は</a:t>
            </a:r>
            <a:r>
              <a:rPr lang="en-US" sz="3000" b="1">
                <a:solidFill>
                  <a:schemeClr val="dk1"/>
                </a:solidFill>
              </a:rPr>
              <a:t>いつ</a:t>
            </a:r>
            <a:r>
              <a:rPr lang="en-US" sz="3000">
                <a:solidFill>
                  <a:schemeClr val="dk1"/>
                </a:solidFill>
              </a:rPr>
              <a:t>日本へ来た</a:t>
            </a:r>
            <a:r>
              <a:rPr lang="en-US" sz="3000" b="1">
                <a:solidFill>
                  <a:schemeClr val="dk1"/>
                </a:solidFill>
              </a:rPr>
              <a:t>か</a:t>
            </a:r>
            <a:r>
              <a:rPr lang="en-US" sz="3000">
                <a:solidFill>
                  <a:schemeClr val="dk1"/>
                </a:solidFill>
              </a:rPr>
              <a:t>知っていますか？</a:t>
            </a:r>
            <a:endParaRPr sz="3000">
              <a:solidFill>
                <a:schemeClr val="dk1"/>
              </a:solidFill>
            </a:endParaRPr>
          </a:p>
          <a:p>
            <a:pPr marL="0" lvl="0" indent="0" algn="l" rtl="0">
              <a:lnSpc>
                <a:spcPct val="150000"/>
              </a:lnSpc>
              <a:spcBef>
                <a:spcPts val="0"/>
              </a:spcBef>
              <a:spcAft>
                <a:spcPts val="0"/>
              </a:spcAft>
              <a:buNone/>
            </a:pPr>
            <a:r>
              <a:rPr lang="en-US" sz="3000" b="1">
                <a:solidFill>
                  <a:schemeClr val="dk1"/>
                </a:solidFill>
              </a:rPr>
              <a:t>何時</a:t>
            </a:r>
            <a:r>
              <a:rPr lang="en-US" sz="3000">
                <a:solidFill>
                  <a:schemeClr val="dk1"/>
                </a:solidFill>
              </a:rPr>
              <a:t>に行けば良い</a:t>
            </a:r>
            <a:r>
              <a:rPr lang="en-US" sz="3000" b="1">
                <a:solidFill>
                  <a:schemeClr val="dk1"/>
                </a:solidFill>
              </a:rPr>
              <a:t>か</a:t>
            </a:r>
            <a:r>
              <a:rPr lang="en-US" sz="3000">
                <a:solidFill>
                  <a:schemeClr val="dk1"/>
                </a:solidFill>
              </a:rPr>
              <a:t>教えてください。</a:t>
            </a:r>
            <a:endParaRPr sz="3000">
              <a:solidFill>
                <a:schemeClr val="dk1"/>
              </a:solidFill>
            </a:endParaRPr>
          </a:p>
        </p:txBody>
      </p:sp>
      <p:sp>
        <p:nvSpPr>
          <p:cNvPr id="737" name="Google Shape;737;p107"/>
          <p:cNvSpPr txBox="1"/>
          <p:nvPr/>
        </p:nvSpPr>
        <p:spPr>
          <a:xfrm>
            <a:off x="1458350" y="3614900"/>
            <a:ext cx="11259000" cy="203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000" b="1">
                <a:solidFill>
                  <a:schemeClr val="dk1"/>
                </a:solidFill>
              </a:rPr>
              <a:t>意味：</a:t>
            </a:r>
            <a:r>
              <a:rPr lang="en-US" sz="3000">
                <a:solidFill>
                  <a:schemeClr val="dk1"/>
                </a:solidFill>
              </a:rPr>
              <a:t>Dùng để lồng một câu nghi vấn có dùng từ nghi vấn vào câu văn. Mục đích để hỏi đối phương về nội dung được trình bày với từ nghi vấn.</a:t>
            </a:r>
            <a:endParaRPr sz="3000">
              <a:solidFill>
                <a:schemeClr val="dk1"/>
              </a:solidFill>
            </a:endParaRPr>
          </a:p>
        </p:txBody>
      </p:sp>
      <p:sp>
        <p:nvSpPr>
          <p:cNvPr id="738" name="Google Shape;738;p107"/>
          <p:cNvSpPr txBox="1"/>
          <p:nvPr/>
        </p:nvSpPr>
        <p:spPr>
          <a:xfrm>
            <a:off x="1458350" y="6282250"/>
            <a:ext cx="565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使い方：疑問詞＋か＋V</a:t>
            </a:r>
            <a:endParaRPr sz="30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744" name="Google Shape;744;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68</a:t>
            </a:fld>
            <a:endParaRPr/>
          </a:p>
        </p:txBody>
      </p:sp>
      <p:sp>
        <p:nvSpPr>
          <p:cNvPr id="745" name="Google Shape;745;p108"/>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ポート番号のうち、0〜1023はウェルナウンポートと呼ばれ、よく</a:t>
            </a:r>
            <a:br>
              <a:rPr lang="en-US" sz="3000">
                <a:solidFill>
                  <a:schemeClr val="dk1"/>
                </a:solidFill>
              </a:rPr>
            </a:br>
            <a:r>
              <a:rPr lang="en-US" sz="3000">
                <a:solidFill>
                  <a:schemeClr val="dk1"/>
                </a:solidFill>
              </a:rPr>
              <a:t>使われるプロトコル用に予約されています。</a:t>
            </a:r>
            <a:endParaRPr sz="3000">
              <a:solidFill>
                <a:schemeClr val="dk1"/>
              </a:solidFill>
            </a:endParaRPr>
          </a:p>
          <a:p>
            <a:pPr marL="0" lvl="0" indent="0" algn="l" rtl="0">
              <a:lnSpc>
                <a:spcPct val="150000"/>
              </a:lnSpc>
              <a:spcBef>
                <a:spcPts val="2000"/>
              </a:spcBef>
              <a:spcAft>
                <a:spcPts val="2000"/>
              </a:spcAft>
              <a:buClr>
                <a:schemeClr val="dk1"/>
              </a:buClr>
              <a:buSzPts val="1100"/>
              <a:buFont typeface="Arial"/>
              <a:buNone/>
            </a:pPr>
            <a:r>
              <a:rPr lang="en-US" sz="3000">
                <a:solidFill>
                  <a:schemeClr val="dk1"/>
                </a:solidFill>
              </a:rPr>
              <a:t>例えば、HTTPは80番です。1024以降は、クライアント側の送信元ポートとしても割り当てられています。</a:t>
            </a:r>
            <a:endParaRPr sz="3000">
              <a:solidFill>
                <a:schemeClr val="dk1"/>
              </a:solidFill>
            </a:endParaRPr>
          </a:p>
        </p:txBody>
      </p:sp>
      <p:sp>
        <p:nvSpPr>
          <p:cNvPr id="2" name="Hộp Văn bản 1">
            <a:extLst>
              <a:ext uri="{FF2B5EF4-FFF2-40B4-BE49-F238E27FC236}">
                <a16:creationId xmlns:a16="http://schemas.microsoft.com/office/drawing/2014/main" id="{6F1A019C-231B-4E9F-8981-E9569D472A81}"/>
              </a:ext>
            </a:extLst>
          </p:cNvPr>
          <p:cNvSpPr txBox="1"/>
          <p:nvPr/>
        </p:nvSpPr>
        <p:spPr>
          <a:xfrm>
            <a:off x="880533" y="6112933"/>
            <a:ext cx="11226800" cy="954107"/>
          </a:xfrm>
          <a:prstGeom prst="rect">
            <a:avLst/>
          </a:prstGeom>
          <a:noFill/>
        </p:spPr>
        <p:txBody>
          <a:bodyPr wrap="square" rtlCol="0">
            <a:spAutoFit/>
          </a:bodyPr>
          <a:lstStyle/>
          <a:p>
            <a:r>
              <a:rPr lang="vi-VN" sz="2800" dirty="0" err="1"/>
              <a:t>Ví</a:t>
            </a:r>
            <a:r>
              <a:rPr lang="vi-VN" sz="2800" dirty="0"/>
              <a:t> </a:t>
            </a:r>
            <a:r>
              <a:rPr lang="vi-VN" sz="2800" dirty="0" err="1"/>
              <a:t>dụ</a:t>
            </a:r>
            <a:r>
              <a:rPr lang="vi-VN" sz="2800" dirty="0"/>
              <a:t>, HTTP </a:t>
            </a:r>
            <a:r>
              <a:rPr lang="vi-VN" sz="2800" dirty="0" err="1"/>
              <a:t>là</a:t>
            </a:r>
            <a:r>
              <a:rPr lang="vi-VN" sz="2800" dirty="0"/>
              <a:t> </a:t>
            </a:r>
            <a:r>
              <a:rPr lang="vi-VN" sz="2800" dirty="0" err="1"/>
              <a:t>cổng</a:t>
            </a:r>
            <a:r>
              <a:rPr lang="vi-VN" sz="2800" dirty="0"/>
              <a:t> 80.Các </a:t>
            </a:r>
            <a:r>
              <a:rPr lang="vi-VN" sz="2800" dirty="0" err="1"/>
              <a:t>cổng</a:t>
            </a:r>
            <a:r>
              <a:rPr lang="vi-VN" sz="2800" dirty="0"/>
              <a:t> </a:t>
            </a:r>
            <a:r>
              <a:rPr lang="vi-VN" sz="2800" dirty="0" err="1"/>
              <a:t>từ</a:t>
            </a:r>
            <a:r>
              <a:rPr lang="vi-VN" sz="2800" dirty="0"/>
              <a:t> 1024 </a:t>
            </a:r>
            <a:r>
              <a:rPr lang="vi-VN" sz="2800" dirty="0" err="1"/>
              <a:t>được</a:t>
            </a:r>
            <a:r>
              <a:rPr lang="vi-VN" sz="2800" dirty="0"/>
              <a:t> phân chia(</a:t>
            </a:r>
            <a:r>
              <a:rPr lang="vi-VN" sz="2800" dirty="0" err="1"/>
              <a:t>được</a:t>
            </a:r>
            <a:r>
              <a:rPr lang="vi-VN" sz="2800" dirty="0"/>
              <a:t> </a:t>
            </a:r>
            <a:r>
              <a:rPr lang="vi-VN" sz="2800" dirty="0" err="1"/>
              <a:t>gán</a:t>
            </a:r>
            <a:r>
              <a:rPr lang="vi-VN" sz="2800" dirty="0"/>
              <a:t>) như </a:t>
            </a:r>
            <a:r>
              <a:rPr lang="vi-VN" sz="2800" dirty="0" err="1"/>
              <a:t>là</a:t>
            </a:r>
            <a:r>
              <a:rPr lang="vi-VN" sz="2800" dirty="0"/>
              <a:t> </a:t>
            </a:r>
            <a:r>
              <a:rPr lang="vi-VN" sz="2800" dirty="0" err="1"/>
              <a:t>cổng</a:t>
            </a:r>
            <a:r>
              <a:rPr lang="vi-VN" sz="2800" dirty="0"/>
              <a:t> </a:t>
            </a:r>
            <a:r>
              <a:rPr lang="vi-VN" sz="2800" dirty="0" err="1"/>
              <a:t>nguồn</a:t>
            </a:r>
            <a:r>
              <a:rPr lang="vi-VN" sz="2800" dirty="0"/>
              <a:t> </a:t>
            </a:r>
            <a:r>
              <a:rPr lang="vi-VN" sz="2800" dirty="0" err="1"/>
              <a:t>gửi</a:t>
            </a:r>
            <a:r>
              <a:rPr lang="vi-VN" sz="2800" dirty="0"/>
              <a:t> tin phai </a:t>
            </a:r>
            <a:r>
              <a:rPr lang="vi-VN" sz="2800" dirty="0" err="1"/>
              <a:t>client</a:t>
            </a:r>
            <a:r>
              <a:rPr lang="vi-VN" sz="2800"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751" name="Google Shape;751;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69</a:t>
            </a:fld>
            <a:endParaRPr/>
          </a:p>
        </p:txBody>
      </p:sp>
      <p:sp>
        <p:nvSpPr>
          <p:cNvPr id="752" name="Google Shape;752;p109"/>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a:t>ポート番号</a:t>
            </a:r>
            <a:r>
              <a:rPr lang="en-US" sz="3000" u="sng">
                <a:solidFill>
                  <a:srgbClr val="CC0000"/>
                </a:solidFill>
              </a:rPr>
              <a:t>のうち</a:t>
            </a:r>
            <a:r>
              <a:rPr lang="en-US" sz="3000">
                <a:solidFill>
                  <a:schemeClr val="dk1"/>
                </a:solidFill>
              </a:rPr>
              <a:t>、0</a:t>
            </a:r>
            <a:r>
              <a:rPr lang="en-US" sz="3000"/>
              <a:t>〜1023はウェルナウンポートと呼ばれ、よく</a:t>
            </a:r>
            <a:br>
              <a:rPr lang="en-US" sz="3000"/>
            </a:br>
            <a:r>
              <a:rPr lang="en-US" sz="3000"/>
              <a:t>使われるプロトコル用に予約されています。</a:t>
            </a:r>
            <a:endParaRPr sz="3000"/>
          </a:p>
          <a:p>
            <a:pPr marL="0" lvl="0" indent="0" algn="l" rtl="0">
              <a:lnSpc>
                <a:spcPct val="150000"/>
              </a:lnSpc>
              <a:spcBef>
                <a:spcPts val="1000"/>
              </a:spcBef>
              <a:spcAft>
                <a:spcPts val="1000"/>
              </a:spcAft>
              <a:buClr>
                <a:schemeClr val="dk1"/>
              </a:buClr>
              <a:buSzPts val="1100"/>
              <a:buFont typeface="Arial"/>
              <a:buNone/>
            </a:pPr>
            <a:endParaRPr sz="30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0"/>
              <a:t>復習</a:t>
            </a:r>
            <a:endParaRPr/>
          </a:p>
        </p:txBody>
      </p:sp>
      <p:sp>
        <p:nvSpPr>
          <p:cNvPr id="302" name="Google Shape;302;p51"/>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ポートスキャナ</a:t>
            </a:r>
            <a:endParaRPr b="0"/>
          </a:p>
        </p:txBody>
      </p:sp>
      <p:sp>
        <p:nvSpPr>
          <p:cNvPr id="758" name="Google Shape;758;p11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70</a:t>
            </a:fld>
            <a:endParaRPr/>
          </a:p>
        </p:txBody>
      </p:sp>
      <p:sp>
        <p:nvSpPr>
          <p:cNvPr id="759" name="Google Shape;759;p110"/>
          <p:cNvSpPr txBox="1"/>
          <p:nvPr/>
        </p:nvSpPr>
        <p:spPr>
          <a:xfrm>
            <a:off x="730800" y="2626600"/>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2800" dirty="0"/>
              <a:t>ポートスキャナとはネットワークに接続されたコンピュータの通信可能なポート番号を調べることです。主にインターネットからアクセス可能なWebサーバ等において、不要なポートが有効でサービスが稼働していないか、セキュリティ上の設定を検索する目的で実施します。</a:t>
            </a:r>
            <a:endParaRPr sz="2800" dirty="0"/>
          </a:p>
          <a:p>
            <a:pPr marL="0" lvl="0" indent="0" algn="l" rtl="0">
              <a:lnSpc>
                <a:spcPct val="115000"/>
              </a:lnSpc>
              <a:spcBef>
                <a:spcPts val="0"/>
              </a:spcBef>
              <a:spcAft>
                <a:spcPts val="0"/>
              </a:spcAft>
              <a:buClr>
                <a:schemeClr val="dk1"/>
              </a:buClr>
              <a:buSzPts val="1100"/>
              <a:buFont typeface="Arial"/>
              <a:buNone/>
            </a:pPr>
            <a:endParaRPr sz="2800" dirty="0"/>
          </a:p>
          <a:p>
            <a:pPr marL="0" lvl="0" indent="0" algn="l" rtl="0">
              <a:lnSpc>
                <a:spcPct val="115000"/>
              </a:lnSpc>
              <a:spcBef>
                <a:spcPts val="0"/>
              </a:spcBef>
              <a:spcAft>
                <a:spcPts val="0"/>
              </a:spcAft>
              <a:buClr>
                <a:schemeClr val="dk1"/>
              </a:buClr>
              <a:buSzPts val="1100"/>
              <a:buFont typeface="Arial"/>
              <a:buNone/>
            </a:pPr>
            <a:endParaRPr sz="2800" dirty="0"/>
          </a:p>
          <a:p>
            <a:pPr marL="0" lvl="0" indent="0" algn="l" rtl="0">
              <a:lnSpc>
                <a:spcPct val="115000"/>
              </a:lnSpc>
              <a:spcBef>
                <a:spcPts val="0"/>
              </a:spcBef>
              <a:spcAft>
                <a:spcPts val="0"/>
              </a:spcAft>
              <a:buClr>
                <a:schemeClr val="dk1"/>
              </a:buClr>
              <a:buSzPts val="1100"/>
              <a:buFont typeface="Arial"/>
              <a:buNone/>
            </a:pPr>
            <a:endParaRPr sz="4000" dirty="0"/>
          </a:p>
        </p:txBody>
      </p:sp>
      <p:pic>
        <p:nvPicPr>
          <p:cNvPr id="760" name="Google Shape;760;p110"/>
          <p:cNvPicPr preferRelativeResize="0"/>
          <p:nvPr/>
        </p:nvPicPr>
        <p:blipFill rotWithShape="1">
          <a:blip r:embed="rId3">
            <a:alphaModFix/>
          </a:blip>
          <a:srcRect t="4547" b="6988"/>
          <a:stretch/>
        </p:blipFill>
        <p:spPr>
          <a:xfrm>
            <a:off x="1000575" y="4840025"/>
            <a:ext cx="10668050" cy="4048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AD8DBB-AD28-46DA-B48C-9CEFD42B4AF3}"/>
              </a:ext>
            </a:extLst>
          </p:cNvPr>
          <p:cNvSpPr>
            <a:spLocks noGrp="1"/>
          </p:cNvSpPr>
          <p:nvPr>
            <p:ph type="title"/>
          </p:nvPr>
        </p:nvSpPr>
        <p:spPr>
          <a:xfrm>
            <a:off x="1270000" y="111016"/>
            <a:ext cx="11099700" cy="7102583"/>
          </a:xfrm>
        </p:spPr>
        <p:txBody>
          <a:bodyPr/>
          <a:lstStyle/>
          <a:p>
            <a:r>
              <a:rPr lang="vi-VN" sz="2800" dirty="0" err="1"/>
              <a:t>Quét</a:t>
            </a:r>
            <a:r>
              <a:rPr lang="vi-VN" sz="2800" dirty="0"/>
              <a:t> </a:t>
            </a:r>
            <a:r>
              <a:rPr lang="vi-VN" sz="2800" dirty="0" err="1"/>
              <a:t>cổng</a:t>
            </a:r>
            <a:r>
              <a:rPr lang="vi-VN" sz="2800" dirty="0"/>
              <a:t> </a:t>
            </a:r>
            <a:r>
              <a:rPr lang="vi-VN" sz="2800" dirty="0" err="1"/>
              <a:t>có</a:t>
            </a:r>
            <a:r>
              <a:rPr lang="vi-VN" sz="2800" dirty="0"/>
              <a:t> </a:t>
            </a:r>
            <a:r>
              <a:rPr lang="vi-VN" sz="2800" dirty="0" err="1"/>
              <a:t>nghĩa</a:t>
            </a:r>
            <a:r>
              <a:rPr lang="vi-VN" sz="2800" dirty="0"/>
              <a:t> </a:t>
            </a:r>
            <a:r>
              <a:rPr lang="vi-VN" sz="2800" dirty="0" err="1"/>
              <a:t>là</a:t>
            </a:r>
            <a:r>
              <a:rPr lang="vi-VN" sz="2800" dirty="0"/>
              <a:t> </a:t>
            </a:r>
            <a:r>
              <a:rPr lang="vi-VN" sz="2800" dirty="0" err="1"/>
              <a:t>tìm</a:t>
            </a:r>
            <a:r>
              <a:rPr lang="vi-VN" sz="2800" dirty="0"/>
              <a:t> </a:t>
            </a:r>
            <a:r>
              <a:rPr lang="vi-VN" sz="2800" dirty="0" err="1"/>
              <a:t>kiếm</a:t>
            </a:r>
            <a:r>
              <a:rPr lang="vi-VN" sz="2800" dirty="0"/>
              <a:t> </a:t>
            </a:r>
            <a:r>
              <a:rPr lang="vi-VN" sz="2800" dirty="0" err="1"/>
              <a:t>số</a:t>
            </a:r>
            <a:r>
              <a:rPr lang="vi-VN" sz="2800" dirty="0"/>
              <a:t> </a:t>
            </a:r>
            <a:r>
              <a:rPr lang="vi-VN" sz="2800" dirty="0" err="1"/>
              <a:t>hiệu</a:t>
            </a:r>
            <a:r>
              <a:rPr lang="vi-VN" sz="2800" dirty="0"/>
              <a:t> </a:t>
            </a:r>
            <a:r>
              <a:rPr lang="vi-VN" sz="2800" dirty="0" err="1"/>
              <a:t>cổng</a:t>
            </a:r>
            <a:r>
              <a:rPr lang="vi-VN" sz="2800" dirty="0"/>
              <a:t> </a:t>
            </a:r>
            <a:r>
              <a:rPr lang="vi-VN" sz="2800" dirty="0" err="1"/>
              <a:t>mà</a:t>
            </a:r>
            <a:r>
              <a:rPr lang="vi-VN" sz="2800" dirty="0"/>
              <a:t> </a:t>
            </a:r>
            <a:r>
              <a:rPr lang="vi-VN" sz="2800" dirty="0" err="1"/>
              <a:t>có</a:t>
            </a:r>
            <a:r>
              <a:rPr lang="vi-VN" sz="2800" dirty="0"/>
              <a:t> </a:t>
            </a:r>
            <a:r>
              <a:rPr lang="vi-VN" sz="2800" dirty="0" err="1"/>
              <a:t>khẳ</a:t>
            </a:r>
            <a:r>
              <a:rPr lang="vi-VN" sz="2800" dirty="0"/>
              <a:t> năng </a:t>
            </a:r>
            <a:r>
              <a:rPr lang="vi-VN" sz="2800" dirty="0" err="1"/>
              <a:t>truyền</a:t>
            </a:r>
            <a:r>
              <a:rPr lang="vi-VN" sz="2800" dirty="0"/>
              <a:t> thông </a:t>
            </a:r>
            <a:r>
              <a:rPr lang="vi-VN" sz="2800" dirty="0" err="1"/>
              <a:t>của</a:t>
            </a:r>
            <a:r>
              <a:rPr lang="vi-VN" sz="2800" dirty="0"/>
              <a:t> </a:t>
            </a:r>
            <a:r>
              <a:rPr lang="vi-VN" sz="2800" dirty="0" err="1"/>
              <a:t>máy</a:t>
            </a:r>
            <a:r>
              <a:rPr lang="vi-VN" sz="2800" dirty="0"/>
              <a:t> tinh </a:t>
            </a:r>
            <a:r>
              <a:rPr lang="vi-VN" sz="2800" dirty="0" err="1"/>
              <a:t>được</a:t>
            </a:r>
            <a:r>
              <a:rPr lang="vi-VN" sz="2800" dirty="0"/>
              <a:t> </a:t>
            </a:r>
            <a:r>
              <a:rPr lang="vi-VN" sz="2800" dirty="0" err="1"/>
              <a:t>kết</a:t>
            </a:r>
            <a:r>
              <a:rPr lang="vi-VN" sz="2800" dirty="0"/>
              <a:t> </a:t>
            </a:r>
            <a:r>
              <a:rPr lang="vi-VN" sz="2800" dirty="0" err="1"/>
              <a:t>nối</a:t>
            </a:r>
            <a:r>
              <a:rPr lang="vi-VN" sz="2800" dirty="0"/>
              <a:t> </a:t>
            </a:r>
            <a:r>
              <a:rPr lang="vi-VN" sz="2800" dirty="0" err="1"/>
              <a:t>mạng</a:t>
            </a:r>
            <a:r>
              <a:rPr lang="vi-VN" sz="2800" dirty="0"/>
              <a:t>. </a:t>
            </a:r>
            <a:r>
              <a:rPr lang="vi-VN" sz="2800" dirty="0" err="1"/>
              <a:t>Chủ</a:t>
            </a:r>
            <a:r>
              <a:rPr lang="vi-VN" sz="2800" dirty="0"/>
              <a:t> </a:t>
            </a:r>
            <a:r>
              <a:rPr lang="vi-VN" sz="2800" dirty="0" err="1"/>
              <a:t>yếu</a:t>
            </a:r>
            <a:r>
              <a:rPr lang="vi-VN" sz="2800" dirty="0"/>
              <a:t> </a:t>
            </a:r>
            <a:r>
              <a:rPr lang="vi-VN" sz="2800" dirty="0" err="1"/>
              <a:t>người</a:t>
            </a:r>
            <a:r>
              <a:rPr lang="vi-VN" sz="2800" dirty="0"/>
              <a:t> ta </a:t>
            </a:r>
            <a:r>
              <a:rPr lang="vi-VN" sz="2800" dirty="0" err="1"/>
              <a:t>thực</a:t>
            </a:r>
            <a:r>
              <a:rPr lang="vi-VN" sz="2800" dirty="0"/>
              <a:t> di </a:t>
            </a:r>
            <a:r>
              <a:rPr lang="vi-VN" sz="2800" dirty="0" err="1"/>
              <a:t>quét</a:t>
            </a:r>
            <a:r>
              <a:rPr lang="vi-VN" sz="2800" dirty="0"/>
              <a:t> </a:t>
            </a:r>
            <a:r>
              <a:rPr lang="vi-VN" sz="2800" dirty="0" err="1"/>
              <a:t>cổng</a:t>
            </a:r>
            <a:r>
              <a:rPr lang="vi-VN" sz="2800" dirty="0"/>
              <a:t> </a:t>
            </a:r>
            <a:r>
              <a:rPr lang="vi-VN" sz="2800" dirty="0" err="1"/>
              <a:t>với</a:t>
            </a:r>
            <a:r>
              <a:rPr lang="vi-VN" sz="2800" dirty="0"/>
              <a:t> </a:t>
            </a:r>
            <a:r>
              <a:rPr lang="vi-VN" sz="2800" dirty="0" err="1"/>
              <a:t>mục</a:t>
            </a:r>
            <a:r>
              <a:rPr lang="vi-VN" sz="2800" dirty="0"/>
              <a:t> </a:t>
            </a:r>
            <a:r>
              <a:rPr lang="vi-VN" sz="2800" dirty="0" err="1"/>
              <a:t>đích</a:t>
            </a:r>
            <a:r>
              <a:rPr lang="vi-VN" sz="2800" dirty="0"/>
              <a:t> </a:t>
            </a:r>
            <a:r>
              <a:rPr lang="vi-VN" sz="2800" dirty="0" err="1"/>
              <a:t>tìm</a:t>
            </a:r>
            <a:r>
              <a:rPr lang="vi-VN" sz="2800" dirty="0"/>
              <a:t> </a:t>
            </a:r>
            <a:r>
              <a:rPr lang="vi-VN" sz="2800" dirty="0" err="1"/>
              <a:t>kiếm</a:t>
            </a:r>
            <a:r>
              <a:rPr lang="vi-VN" sz="2800" dirty="0"/>
              <a:t> </a:t>
            </a:r>
            <a:r>
              <a:rPr lang="vi-VN" sz="2800" dirty="0" err="1"/>
              <a:t>các</a:t>
            </a:r>
            <a:r>
              <a:rPr lang="vi-VN" sz="2800" dirty="0"/>
              <a:t> </a:t>
            </a:r>
            <a:r>
              <a:rPr lang="vi-VN" sz="2800" dirty="0" err="1"/>
              <a:t>cài</a:t>
            </a:r>
            <a:r>
              <a:rPr lang="vi-VN" sz="2800" dirty="0"/>
              <a:t> </a:t>
            </a:r>
            <a:r>
              <a:rPr lang="vi-VN" sz="2800" dirty="0" err="1"/>
              <a:t>đặt</a:t>
            </a:r>
            <a:r>
              <a:rPr lang="vi-VN" sz="2800" dirty="0"/>
              <a:t> </a:t>
            </a:r>
            <a:r>
              <a:rPr lang="vi-VN" sz="2800" dirty="0" err="1"/>
              <a:t>bảo</a:t>
            </a:r>
            <a:r>
              <a:rPr lang="vi-VN" sz="2800" dirty="0"/>
              <a:t> </a:t>
            </a:r>
            <a:r>
              <a:rPr lang="vi-VN" sz="2800" dirty="0" err="1"/>
              <a:t>mật</a:t>
            </a:r>
            <a:r>
              <a:rPr lang="vi-VN" sz="2800" dirty="0"/>
              <a:t> xem </a:t>
            </a:r>
            <a:r>
              <a:rPr lang="vi-VN" sz="2800" dirty="0" err="1"/>
              <a:t>các</a:t>
            </a:r>
            <a:r>
              <a:rPr lang="vi-VN" sz="2800" dirty="0"/>
              <a:t> </a:t>
            </a:r>
            <a:r>
              <a:rPr lang="vi-VN" sz="2800" dirty="0" err="1"/>
              <a:t>cổng</a:t>
            </a:r>
            <a:r>
              <a:rPr lang="vi-VN" sz="2800" dirty="0"/>
              <a:t> không </a:t>
            </a:r>
            <a:r>
              <a:rPr lang="vi-VN" sz="2800" dirty="0" err="1"/>
              <a:t>cần</a:t>
            </a:r>
            <a:r>
              <a:rPr lang="vi-VN" sz="2800" dirty="0"/>
              <a:t> </a:t>
            </a:r>
            <a:r>
              <a:rPr lang="vi-VN" sz="2800" dirty="0" err="1"/>
              <a:t>thiết</a:t>
            </a:r>
            <a:r>
              <a:rPr lang="vi-VN" sz="2800" dirty="0"/>
              <a:t> </a:t>
            </a:r>
            <a:r>
              <a:rPr lang="vi-VN" sz="2800" dirty="0" err="1"/>
              <a:t>có</a:t>
            </a:r>
            <a:r>
              <a:rPr lang="vi-VN" sz="2800" dirty="0"/>
              <a:t> </a:t>
            </a:r>
            <a:r>
              <a:rPr lang="vi-VN" sz="2800" dirty="0" err="1"/>
              <a:t>hợp</a:t>
            </a:r>
            <a:r>
              <a:rPr lang="vi-VN" sz="2800" dirty="0"/>
              <a:t> </a:t>
            </a:r>
            <a:r>
              <a:rPr lang="vi-VN" sz="2800" dirty="0" err="1"/>
              <a:t>lệ</a:t>
            </a:r>
            <a:r>
              <a:rPr lang="vi-VN" sz="2800" dirty="0"/>
              <a:t> </a:t>
            </a:r>
            <a:r>
              <a:rPr lang="vi-VN" sz="2800" dirty="0" err="1"/>
              <a:t>và</a:t>
            </a:r>
            <a:r>
              <a:rPr lang="vi-VN" sz="2800" dirty="0"/>
              <a:t> </a:t>
            </a:r>
            <a:r>
              <a:rPr lang="vi-VN" sz="2800" dirty="0" err="1"/>
              <a:t>các</a:t>
            </a:r>
            <a:r>
              <a:rPr lang="vi-VN" sz="2800" dirty="0"/>
              <a:t> </a:t>
            </a:r>
            <a:r>
              <a:rPr lang="vi-VN" sz="2800" dirty="0" err="1"/>
              <a:t>dịch</a:t>
            </a:r>
            <a:r>
              <a:rPr lang="vi-VN" sz="2800" dirty="0"/>
              <a:t> </a:t>
            </a:r>
            <a:r>
              <a:rPr lang="vi-VN" sz="2800" dirty="0" err="1"/>
              <a:t>vụ</a:t>
            </a:r>
            <a:r>
              <a:rPr lang="vi-VN" sz="2800" dirty="0"/>
              <a:t> </a:t>
            </a:r>
            <a:r>
              <a:rPr lang="vi-VN" sz="2800" dirty="0" err="1"/>
              <a:t>hoạt</a:t>
            </a:r>
            <a:r>
              <a:rPr lang="vi-VN" sz="2800" dirty="0"/>
              <a:t> </a:t>
            </a:r>
            <a:r>
              <a:rPr lang="vi-VN" sz="2800" dirty="0" err="1"/>
              <a:t>động</a:t>
            </a:r>
            <a:r>
              <a:rPr lang="vi-VN" sz="2800" dirty="0"/>
              <a:t> </a:t>
            </a:r>
            <a:r>
              <a:rPr lang="vi-VN" sz="2800" dirty="0" err="1"/>
              <a:t>tại</a:t>
            </a:r>
            <a:r>
              <a:rPr lang="vi-VN" sz="2800" dirty="0"/>
              <a:t> </a:t>
            </a:r>
            <a:r>
              <a:rPr lang="vi-VN" sz="2800" dirty="0" err="1"/>
              <a:t>web</a:t>
            </a:r>
            <a:r>
              <a:rPr lang="vi-VN" sz="2800" dirty="0"/>
              <a:t> Server </a:t>
            </a:r>
            <a:r>
              <a:rPr lang="vi-VN" sz="2800" dirty="0" err="1"/>
              <a:t>có</a:t>
            </a:r>
            <a:r>
              <a:rPr lang="vi-VN" sz="2800" dirty="0"/>
              <a:t> </a:t>
            </a:r>
            <a:r>
              <a:rPr lang="vi-VN" sz="2800" dirty="0" err="1"/>
              <a:t>khả</a:t>
            </a:r>
            <a:r>
              <a:rPr lang="vi-VN" sz="2800" dirty="0"/>
              <a:t> năng truy </a:t>
            </a:r>
            <a:r>
              <a:rPr lang="vi-VN" sz="2800" dirty="0" err="1"/>
              <a:t>cập</a:t>
            </a:r>
            <a:r>
              <a:rPr lang="vi-VN" sz="2800" dirty="0"/>
              <a:t> </a:t>
            </a:r>
            <a:r>
              <a:rPr lang="vi-VN" sz="2800" dirty="0" err="1"/>
              <a:t>từ</a:t>
            </a:r>
            <a:r>
              <a:rPr lang="vi-VN" sz="2800" dirty="0"/>
              <a:t> </a:t>
            </a:r>
            <a:r>
              <a:rPr lang="vi-VN" sz="2800" dirty="0" err="1"/>
              <a:t>internet</a:t>
            </a:r>
            <a:r>
              <a:rPr lang="vi-VN" sz="2800" dirty="0"/>
              <a:t> không</a:t>
            </a:r>
          </a:p>
        </p:txBody>
      </p:sp>
    </p:spTree>
    <p:extLst>
      <p:ext uri="{BB962C8B-B14F-4D97-AF65-F5344CB8AC3E}">
        <p14:creationId xmlns:p14="http://schemas.microsoft.com/office/powerpoint/2010/main" val="1687571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1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766" name="Google Shape;766;p11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72</a:t>
            </a:fld>
            <a:endParaRPr/>
          </a:p>
        </p:txBody>
      </p:sp>
      <p:sp>
        <p:nvSpPr>
          <p:cNvPr id="767" name="Google Shape;767;p11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768" name="Google Shape;768;p11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73</a:t>
            </a:fld>
            <a:endParaRPr/>
          </a:p>
        </p:txBody>
      </p:sp>
      <p:sp>
        <p:nvSpPr>
          <p:cNvPr id="774" name="Google Shape;774;p1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75" name="Google Shape;775;p112"/>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ポートスキャン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アクセス可能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不要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有効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稼働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セキュリティ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設定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実施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74</a:t>
            </a:fld>
            <a:endParaRPr/>
          </a:p>
        </p:txBody>
      </p:sp>
      <p:sp>
        <p:nvSpPr>
          <p:cNvPr id="781" name="Google Shape;781;p1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782" name="Google Shape;782;p113"/>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ポートスキャン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接続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アクセス可能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不要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有効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稼働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セキュリティ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設定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実施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75</a:t>
            </a:fld>
            <a:endParaRPr/>
          </a:p>
        </p:txBody>
      </p:sp>
      <p:sp>
        <p:nvSpPr>
          <p:cNvPr id="788" name="Google Shape;788;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789" name="Google Shape;789;p114"/>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Quét cổng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Kết nối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Có khả năng truy cập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Không cần thiết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Hữu hiệu, hợp lệ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Làm việc, hoạt động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Bảo mật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Cài đặt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Thực thi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795" name="Google Shape;795;p11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76</a:t>
            </a:fld>
            <a:endParaRPr/>
          </a:p>
        </p:txBody>
      </p:sp>
      <p:sp>
        <p:nvSpPr>
          <p:cNvPr id="796" name="Google Shape;796;p11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797" name="Google Shape;797;p11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dirty="0" err="1"/>
              <a:t>TCPとUDP</a:t>
            </a:r>
            <a:endParaRPr b="0" dirty="0"/>
          </a:p>
        </p:txBody>
      </p:sp>
      <p:sp>
        <p:nvSpPr>
          <p:cNvPr id="803" name="Google Shape;803;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77</a:t>
            </a:fld>
            <a:endParaRPr/>
          </a:p>
        </p:txBody>
      </p:sp>
      <p:sp>
        <p:nvSpPr>
          <p:cNvPr id="804" name="Google Shape;804;p116"/>
          <p:cNvSpPr txBox="1"/>
          <p:nvPr/>
        </p:nvSpPr>
        <p:spPr>
          <a:xfrm>
            <a:off x="730800" y="2530750"/>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通信の信頼性を確保するトランスポート層にはTCPとUDPの２種類の</a:t>
            </a:r>
            <a:br>
              <a:rPr lang="en-US" sz="2800">
                <a:solidFill>
                  <a:schemeClr val="dk1"/>
                </a:solidFill>
              </a:rPr>
            </a:br>
            <a:r>
              <a:rPr lang="en-US" sz="2800">
                <a:solidFill>
                  <a:schemeClr val="dk1"/>
                </a:solidFill>
              </a:rPr>
              <a:t>プロトコルがあります。</a:t>
            </a: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確実に届けるための厳密な仕組みのTCPに対して、チェックを省き素早く届けるための仕組みがUDPです。</a:t>
            </a: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アプリケーション層のHTTPとFTPといった多くのプロトコルがTCPに</a:t>
            </a:r>
            <a:br>
              <a:rPr lang="en-US" sz="2800">
                <a:solidFill>
                  <a:schemeClr val="dk1"/>
                </a:solidFill>
              </a:rPr>
            </a:br>
            <a:r>
              <a:rPr lang="en-US" sz="2800">
                <a:solidFill>
                  <a:schemeClr val="dk1"/>
                </a:solidFill>
              </a:rPr>
              <a:t>対応ですが、時刻を同期させるNTPでは、UDPを使用しています。</a:t>
            </a: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2800">
              <a:solidFill>
                <a:schemeClr val="dk1"/>
              </a:solidFill>
            </a:endParaRPr>
          </a:p>
        </p:txBody>
      </p:sp>
      <p:sp>
        <p:nvSpPr>
          <p:cNvPr id="2" name="Hộp Văn bản 1">
            <a:extLst>
              <a:ext uri="{FF2B5EF4-FFF2-40B4-BE49-F238E27FC236}">
                <a16:creationId xmlns:a16="http://schemas.microsoft.com/office/drawing/2014/main" id="{8F68E3F6-D478-448F-9C48-5CF79C2CE2E7}"/>
              </a:ext>
            </a:extLst>
          </p:cNvPr>
          <p:cNvSpPr txBox="1"/>
          <p:nvPr/>
        </p:nvSpPr>
        <p:spPr>
          <a:xfrm>
            <a:off x="730800" y="5638800"/>
            <a:ext cx="11538300" cy="3108543"/>
          </a:xfrm>
          <a:prstGeom prst="rect">
            <a:avLst/>
          </a:prstGeom>
          <a:noFill/>
        </p:spPr>
        <p:txBody>
          <a:bodyPr wrap="square" rtlCol="0">
            <a:spAutoFit/>
          </a:bodyPr>
          <a:lstStyle/>
          <a:p>
            <a:r>
              <a:rPr lang="vi-VN" sz="2800" dirty="0" err="1"/>
              <a:t>Có</a:t>
            </a:r>
            <a:r>
              <a:rPr lang="vi-VN" sz="2800" dirty="0"/>
              <a:t> 2 giao </a:t>
            </a:r>
            <a:r>
              <a:rPr lang="vi-VN" sz="2800" dirty="0" err="1"/>
              <a:t>thức</a:t>
            </a:r>
            <a:r>
              <a:rPr lang="vi-VN" sz="2800" dirty="0"/>
              <a:t> </a:t>
            </a:r>
            <a:r>
              <a:rPr lang="vi-VN" sz="2800" dirty="0" err="1"/>
              <a:t>đảm</a:t>
            </a:r>
            <a:r>
              <a:rPr lang="vi-VN" sz="2800" dirty="0"/>
              <a:t> </a:t>
            </a:r>
            <a:r>
              <a:rPr lang="vi-VN" sz="2800" dirty="0" err="1"/>
              <a:t>bảo</a:t>
            </a:r>
            <a:r>
              <a:rPr lang="vi-VN" sz="2800" dirty="0"/>
              <a:t> </a:t>
            </a:r>
            <a:r>
              <a:rPr lang="vi-VN" sz="2800" dirty="0" err="1"/>
              <a:t>độ</a:t>
            </a:r>
            <a:r>
              <a:rPr lang="vi-VN" sz="2800" dirty="0"/>
              <a:t> tin </a:t>
            </a:r>
            <a:r>
              <a:rPr lang="vi-VN" sz="2800" dirty="0" err="1"/>
              <a:t>cậy</a:t>
            </a:r>
            <a:r>
              <a:rPr lang="vi-VN" sz="2800" dirty="0"/>
              <a:t> </a:t>
            </a:r>
            <a:r>
              <a:rPr lang="vi-VN" sz="2800" dirty="0" err="1"/>
              <a:t>truyền</a:t>
            </a:r>
            <a:r>
              <a:rPr lang="vi-VN" sz="2800" dirty="0"/>
              <a:t> tin </a:t>
            </a:r>
            <a:r>
              <a:rPr lang="vi-VN" sz="2800" dirty="0" err="1"/>
              <a:t>tại</a:t>
            </a:r>
            <a:r>
              <a:rPr lang="vi-VN" sz="2800" dirty="0"/>
              <a:t> </a:t>
            </a:r>
            <a:r>
              <a:rPr lang="vi-VN" sz="2800" dirty="0" err="1"/>
              <a:t>tầng</a:t>
            </a:r>
            <a:r>
              <a:rPr lang="vi-VN" sz="2800" dirty="0"/>
              <a:t> giao </a:t>
            </a:r>
            <a:r>
              <a:rPr lang="vi-VN" sz="2800" dirty="0" err="1"/>
              <a:t>vận</a:t>
            </a:r>
            <a:r>
              <a:rPr lang="vi-VN" sz="2800" dirty="0"/>
              <a:t> </a:t>
            </a:r>
            <a:r>
              <a:rPr lang="vi-VN" sz="2800" dirty="0" err="1"/>
              <a:t>là</a:t>
            </a:r>
            <a:r>
              <a:rPr lang="vi-VN" sz="2800" dirty="0"/>
              <a:t> UDP </a:t>
            </a:r>
            <a:r>
              <a:rPr lang="vi-VN" sz="2800" dirty="0" err="1"/>
              <a:t>và</a:t>
            </a:r>
            <a:r>
              <a:rPr lang="vi-VN" sz="2800" dirty="0"/>
              <a:t> TCP.</a:t>
            </a:r>
          </a:p>
          <a:p>
            <a:endParaRPr lang="vi-VN" sz="2800" dirty="0"/>
          </a:p>
          <a:p>
            <a:r>
              <a:rPr lang="vi-VN" sz="2800" dirty="0" err="1"/>
              <a:t>Trái</a:t>
            </a:r>
            <a:r>
              <a:rPr lang="vi-VN" sz="2800" dirty="0"/>
              <a:t> </a:t>
            </a:r>
            <a:r>
              <a:rPr lang="vi-VN" sz="2800" dirty="0" err="1"/>
              <a:t>với</a:t>
            </a:r>
            <a:r>
              <a:rPr lang="vi-VN" sz="2800" dirty="0"/>
              <a:t> cơ </a:t>
            </a:r>
            <a:r>
              <a:rPr lang="vi-VN" sz="2800" dirty="0" err="1"/>
              <a:t>chế</a:t>
            </a:r>
            <a:r>
              <a:rPr lang="vi-VN" sz="2800" dirty="0"/>
              <a:t> </a:t>
            </a:r>
            <a:r>
              <a:rPr lang="vi-VN" sz="2800" dirty="0" err="1"/>
              <a:t>chặt</a:t>
            </a:r>
            <a:r>
              <a:rPr lang="vi-VN" sz="2800" dirty="0"/>
              <a:t> </a:t>
            </a:r>
            <a:r>
              <a:rPr lang="vi-VN" sz="2800" dirty="0" err="1"/>
              <a:t>chẽ</a:t>
            </a:r>
            <a:r>
              <a:rPr lang="vi-VN" sz="2800" dirty="0"/>
              <a:t> </a:t>
            </a:r>
            <a:r>
              <a:rPr lang="vi-VN" sz="2800" dirty="0" err="1"/>
              <a:t>để</a:t>
            </a:r>
            <a:r>
              <a:rPr lang="vi-VN" sz="2800" dirty="0"/>
              <a:t> </a:t>
            </a:r>
            <a:r>
              <a:rPr lang="vi-VN" sz="2800" dirty="0" err="1"/>
              <a:t>truyền</a:t>
            </a:r>
            <a:r>
              <a:rPr lang="vi-VN" sz="2800" dirty="0"/>
              <a:t> </a:t>
            </a:r>
            <a:r>
              <a:rPr lang="vi-VN" sz="2800" dirty="0" err="1"/>
              <a:t>gửi</a:t>
            </a:r>
            <a:r>
              <a:rPr lang="vi-VN" sz="2800" dirty="0"/>
              <a:t> </a:t>
            </a:r>
            <a:r>
              <a:rPr lang="vi-VN" sz="2800" dirty="0" err="1"/>
              <a:t>dữ</a:t>
            </a:r>
            <a:r>
              <a:rPr lang="vi-VN" sz="2800" dirty="0"/>
              <a:t> </a:t>
            </a:r>
            <a:r>
              <a:rPr lang="vi-VN" sz="2800" dirty="0" err="1"/>
              <a:t>liệu</a:t>
            </a:r>
            <a:r>
              <a:rPr lang="vi-VN" sz="2800" dirty="0"/>
              <a:t> chinh </a:t>
            </a:r>
            <a:r>
              <a:rPr lang="vi-VN" sz="2800" dirty="0" err="1"/>
              <a:t>xác</a:t>
            </a:r>
            <a:r>
              <a:rPr lang="vi-VN" sz="2800" dirty="0"/>
              <a:t> </a:t>
            </a:r>
            <a:r>
              <a:rPr lang="vi-VN" sz="2800" dirty="0" err="1"/>
              <a:t>của</a:t>
            </a:r>
            <a:r>
              <a:rPr lang="vi-VN" sz="2800" dirty="0"/>
              <a:t> TCP, cơ </a:t>
            </a:r>
            <a:r>
              <a:rPr lang="vi-VN" sz="2800" dirty="0" err="1"/>
              <a:t>chế</a:t>
            </a:r>
            <a:r>
              <a:rPr lang="vi-VN" sz="2800" dirty="0"/>
              <a:t> </a:t>
            </a:r>
            <a:r>
              <a:rPr lang="vi-VN" sz="2800" dirty="0" err="1"/>
              <a:t>lược</a:t>
            </a:r>
            <a:r>
              <a:rPr lang="vi-VN" sz="2800" dirty="0"/>
              <a:t> </a:t>
            </a:r>
            <a:r>
              <a:rPr lang="vi-VN" sz="2800" dirty="0" err="1"/>
              <a:t>bỏ</a:t>
            </a:r>
            <a:r>
              <a:rPr lang="vi-VN" sz="2800" dirty="0"/>
              <a:t> 1 </a:t>
            </a:r>
            <a:r>
              <a:rPr lang="vi-VN" sz="2800" dirty="0" err="1"/>
              <a:t>số</a:t>
            </a:r>
            <a:r>
              <a:rPr lang="vi-VN" sz="2800" dirty="0"/>
              <a:t> </a:t>
            </a:r>
            <a:r>
              <a:rPr lang="vi-VN" sz="2800" dirty="0" err="1"/>
              <a:t>kiểm</a:t>
            </a:r>
            <a:r>
              <a:rPr lang="vi-VN" sz="2800" dirty="0"/>
              <a:t> tra </a:t>
            </a:r>
            <a:r>
              <a:rPr lang="vi-VN" sz="2800" dirty="0" err="1"/>
              <a:t>để</a:t>
            </a:r>
            <a:r>
              <a:rPr lang="vi-VN" sz="2800" dirty="0"/>
              <a:t> </a:t>
            </a:r>
            <a:r>
              <a:rPr lang="vi-VN" sz="2800" dirty="0" err="1"/>
              <a:t>truyền</a:t>
            </a:r>
            <a:r>
              <a:rPr lang="vi-VN" sz="2800" dirty="0"/>
              <a:t> tin nhanh hơn </a:t>
            </a:r>
            <a:r>
              <a:rPr lang="vi-VN" sz="2800" dirty="0" err="1"/>
              <a:t>là</a:t>
            </a:r>
            <a:r>
              <a:rPr lang="vi-VN" sz="2800" dirty="0"/>
              <a:t> UDP. CÓ </a:t>
            </a:r>
            <a:r>
              <a:rPr lang="vi-VN" sz="2800" dirty="0" err="1"/>
              <a:t>rất</a:t>
            </a:r>
            <a:r>
              <a:rPr lang="vi-VN" sz="2800" dirty="0"/>
              <a:t> </a:t>
            </a:r>
            <a:r>
              <a:rPr lang="vi-VN" sz="2800" dirty="0" err="1"/>
              <a:t>nhiều</a:t>
            </a:r>
            <a:r>
              <a:rPr lang="vi-VN" sz="2800" dirty="0"/>
              <a:t> giao </a:t>
            </a:r>
            <a:r>
              <a:rPr lang="vi-VN" sz="2800" dirty="0" err="1"/>
              <a:t>thức</a:t>
            </a:r>
            <a:r>
              <a:rPr lang="vi-VN" sz="2800" dirty="0"/>
              <a:t> như HTTP, FTP </a:t>
            </a:r>
            <a:r>
              <a:rPr lang="vi-VN" sz="2800" dirty="0" err="1"/>
              <a:t>của</a:t>
            </a:r>
            <a:r>
              <a:rPr lang="vi-VN" sz="2800" dirty="0"/>
              <a:t> </a:t>
            </a:r>
            <a:r>
              <a:rPr lang="vi-VN" sz="2800" dirty="0" err="1"/>
              <a:t>tầng</a:t>
            </a:r>
            <a:r>
              <a:rPr lang="vi-VN" sz="2800" dirty="0"/>
              <a:t> </a:t>
            </a:r>
            <a:r>
              <a:rPr lang="vi-VN" sz="2800" dirty="0" err="1"/>
              <a:t>ứng</a:t>
            </a:r>
            <a:r>
              <a:rPr lang="vi-VN" sz="2800" dirty="0"/>
              <a:t> </a:t>
            </a:r>
            <a:r>
              <a:rPr lang="vi-VN" sz="2800" dirty="0" err="1"/>
              <a:t>dụng</a:t>
            </a:r>
            <a:r>
              <a:rPr lang="vi-VN" sz="2800" dirty="0"/>
              <a:t> </a:t>
            </a:r>
            <a:r>
              <a:rPr lang="vi-VN" sz="2800" dirty="0" err="1"/>
              <a:t>đáp</a:t>
            </a:r>
            <a:r>
              <a:rPr lang="vi-VN" sz="2800" dirty="0"/>
              <a:t> </a:t>
            </a:r>
            <a:r>
              <a:rPr lang="vi-VN" sz="2800" dirty="0" err="1"/>
              <a:t>ứng</a:t>
            </a:r>
            <a:r>
              <a:rPr lang="vi-VN" sz="2800" dirty="0"/>
              <a:t> TCP nhưng giao </a:t>
            </a:r>
            <a:r>
              <a:rPr lang="vi-VN" sz="2800" dirty="0" err="1"/>
              <a:t>thức</a:t>
            </a:r>
            <a:r>
              <a:rPr lang="vi-VN" sz="2800" dirty="0"/>
              <a:t> NTP </a:t>
            </a:r>
            <a:r>
              <a:rPr lang="vi-VN" sz="2800" dirty="0" err="1"/>
              <a:t>làm</a:t>
            </a:r>
            <a:r>
              <a:rPr lang="vi-VN" sz="2800" dirty="0"/>
              <a:t> </a:t>
            </a:r>
            <a:r>
              <a:rPr lang="vi-VN" sz="2800" dirty="0" err="1"/>
              <a:t>đồng</a:t>
            </a:r>
            <a:r>
              <a:rPr lang="vi-VN" sz="2800" dirty="0"/>
              <a:t> </a:t>
            </a:r>
            <a:r>
              <a:rPr lang="vi-VN" sz="2800" dirty="0" err="1"/>
              <a:t>bộ</a:t>
            </a:r>
            <a:r>
              <a:rPr lang="vi-VN" sz="2800" dirty="0"/>
              <a:t> </a:t>
            </a:r>
            <a:r>
              <a:rPr lang="vi-VN" sz="2800" dirty="0" err="1"/>
              <a:t>thời</a:t>
            </a:r>
            <a:r>
              <a:rPr lang="vi-VN" sz="2800" dirty="0"/>
              <a:t> gian </a:t>
            </a:r>
            <a:r>
              <a:rPr lang="vi-VN" sz="2800" dirty="0" err="1"/>
              <a:t>thì</a:t>
            </a:r>
            <a:r>
              <a:rPr lang="vi-VN" sz="2800" dirty="0"/>
              <a:t> đang </a:t>
            </a:r>
            <a:r>
              <a:rPr lang="vi-VN" sz="2800" dirty="0" err="1"/>
              <a:t>sử</a:t>
            </a:r>
            <a:r>
              <a:rPr lang="vi-VN" sz="2800" dirty="0"/>
              <a:t> </a:t>
            </a:r>
            <a:r>
              <a:rPr lang="vi-VN" sz="2800" dirty="0" err="1"/>
              <a:t>dụng</a:t>
            </a:r>
            <a:r>
              <a:rPr lang="vi-VN" sz="2800" dirty="0"/>
              <a:t> UDP.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810" name="Google Shape;810;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78</a:t>
            </a:fld>
            <a:endParaRPr/>
          </a:p>
        </p:txBody>
      </p:sp>
      <p:sp>
        <p:nvSpPr>
          <p:cNvPr id="811" name="Google Shape;811;p11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812" name="Google Shape;812;p11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79</a:t>
            </a:fld>
            <a:endParaRPr/>
          </a:p>
        </p:txBody>
      </p:sp>
      <p:sp>
        <p:nvSpPr>
          <p:cNvPr id="818" name="Google Shape;818;p11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819" name="Google Shape;819;p118"/>
          <p:cNvGraphicFramePr/>
          <p:nvPr/>
        </p:nvGraphicFramePr>
        <p:xfrm>
          <a:off x="660650" y="2206050"/>
          <a:ext cx="11391675" cy="4173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届ける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厳密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省く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素早く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通信プロトコル</a:t>
            </a:r>
            <a:endParaRPr/>
          </a:p>
        </p:txBody>
      </p:sp>
      <p:sp>
        <p:nvSpPr>
          <p:cNvPr id="308" name="Google Shape;308;p5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a:t>
            </a:fld>
            <a:endParaRPr/>
          </a:p>
        </p:txBody>
      </p:sp>
      <p:sp>
        <p:nvSpPr>
          <p:cNvPr id="309" name="Google Shape;309;p52"/>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離れた場所にあるコンピュータ同士が、ネットワークを使って</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通信をするには、あらかじめ、どのような経路や通信を使うか、</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どのように通信相手を見つけ、どのような手順で通信するかと</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いった、約束事が必要です。</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この約束事を通信プロトコル、または単にプロトコルといいます。</a:t>
            </a:r>
            <a:endParaRPr sz="3000">
              <a:solidFill>
                <a:schemeClr val="dk1"/>
              </a:solidFill>
            </a:endParaRPr>
          </a:p>
          <a:p>
            <a:pPr marL="0" lvl="0" indent="0" algn="l" rtl="0">
              <a:spcBef>
                <a:spcPts val="0"/>
              </a:spcBef>
              <a:spcAft>
                <a:spcPts val="0"/>
              </a:spcAft>
              <a:buClr>
                <a:schemeClr val="dk1"/>
              </a:buClr>
              <a:buSzPts val="1100"/>
              <a:buFont typeface="Arial"/>
              <a:buNone/>
            </a:pPr>
            <a:endParaRPr sz="3200"/>
          </a:p>
          <a:p>
            <a:pPr marL="0" lvl="0" indent="0" algn="l" rtl="0">
              <a:spcBef>
                <a:spcPts val="0"/>
              </a:spcBef>
              <a:spcAft>
                <a:spcPts val="0"/>
              </a:spcAft>
              <a:buClr>
                <a:schemeClr val="dk1"/>
              </a:buClr>
              <a:buSzPts val="1100"/>
              <a:buFont typeface="Arial"/>
              <a:buNone/>
            </a:pPr>
            <a:endParaRPr sz="2800"/>
          </a:p>
        </p:txBody>
      </p:sp>
      <p:pic>
        <p:nvPicPr>
          <p:cNvPr id="310" name="Google Shape;310;p52"/>
          <p:cNvPicPr preferRelativeResize="0"/>
          <p:nvPr/>
        </p:nvPicPr>
        <p:blipFill rotWithShape="1">
          <a:blip r:embed="rId3">
            <a:alphaModFix/>
          </a:blip>
          <a:srcRect l="2085" t="2901" r="4822" b="44430"/>
          <a:stretch/>
        </p:blipFill>
        <p:spPr>
          <a:xfrm>
            <a:off x="896175" y="6214575"/>
            <a:ext cx="11372926" cy="27379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80</a:t>
            </a:fld>
            <a:endParaRPr/>
          </a:p>
        </p:txBody>
      </p:sp>
      <p:sp>
        <p:nvSpPr>
          <p:cNvPr id="825" name="Google Shape;825;p1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826" name="Google Shape;826;p119"/>
          <p:cNvGraphicFramePr/>
          <p:nvPr/>
        </p:nvGraphicFramePr>
        <p:xfrm>
          <a:off x="660650" y="2206050"/>
          <a:ext cx="11391675" cy="4173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確実</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届ける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厳密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省く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素早く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81</a:t>
            </a:fld>
            <a:endParaRPr/>
          </a:p>
        </p:txBody>
      </p:sp>
      <p:sp>
        <p:nvSpPr>
          <p:cNvPr id="832" name="Google Shape;832;p12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833" name="Google Shape;833;p120"/>
          <p:cNvGraphicFramePr/>
          <p:nvPr/>
        </p:nvGraphicFramePr>
        <p:xfrm>
          <a:off x="660650" y="2206050"/>
          <a:ext cx="11391675" cy="4173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Chính xác, chắc chắn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Giao, chuyển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Nghiêm ngặt, chặt chẽ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Bỏ qua, lược bỏ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2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電子メールの仕組み</a:t>
            </a:r>
            <a:endParaRPr b="0"/>
          </a:p>
        </p:txBody>
      </p:sp>
      <p:sp>
        <p:nvSpPr>
          <p:cNvPr id="839" name="Google Shape;839;p12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82</a:t>
            </a:fld>
            <a:endParaRPr/>
          </a:p>
        </p:txBody>
      </p:sp>
      <p:sp>
        <p:nvSpPr>
          <p:cNvPr id="840" name="Google Shape;840;p121"/>
          <p:cNvSpPr txBox="1"/>
          <p:nvPr/>
        </p:nvSpPr>
        <p:spPr>
          <a:xfrm>
            <a:off x="730800" y="2284125"/>
            <a:ext cx="12449100" cy="3811875"/>
          </a:xfrm>
          <a:prstGeom prst="rect">
            <a:avLst/>
          </a:prstGeom>
          <a:noFill/>
          <a:ln>
            <a:noFill/>
          </a:ln>
        </p:spPr>
        <p:txBody>
          <a:bodyPr spcFirstLastPara="1" wrap="square" lIns="50800" tIns="50800" rIns="50800" bIns="50800" anchor="t" anchorCtr="0">
            <a:normAutofit fontScale="92500"/>
          </a:bodyPr>
          <a:lstStyle/>
          <a:p>
            <a:pPr marL="0" lvl="0" indent="0" algn="l" rtl="0">
              <a:lnSpc>
                <a:spcPct val="150000"/>
              </a:lnSpc>
              <a:spcBef>
                <a:spcPts val="0"/>
              </a:spcBef>
              <a:spcAft>
                <a:spcPts val="0"/>
              </a:spcAft>
              <a:buClr>
                <a:schemeClr val="dk1"/>
              </a:buClr>
              <a:buSzPts val="1100"/>
              <a:buFont typeface="Arial"/>
              <a:buNone/>
            </a:pPr>
            <a:r>
              <a:rPr lang="en-US" sz="2800" dirty="0" err="1"/>
              <a:t>電子メールの送信と受信ではそれぞれ別のプロトコルが使われています</a:t>
            </a:r>
            <a:r>
              <a:rPr lang="en-US" sz="2800" dirty="0"/>
              <a:t>。</a:t>
            </a:r>
            <a:endParaRPr sz="2800" dirty="0"/>
          </a:p>
          <a:p>
            <a:pPr marL="0" lvl="0" indent="0" algn="l" rtl="0">
              <a:lnSpc>
                <a:spcPct val="150000"/>
              </a:lnSpc>
              <a:spcBef>
                <a:spcPts val="0"/>
              </a:spcBef>
              <a:spcAft>
                <a:spcPts val="0"/>
              </a:spcAft>
              <a:buClr>
                <a:schemeClr val="dk1"/>
              </a:buClr>
              <a:buSzPts val="1100"/>
              <a:buFont typeface="Arial"/>
              <a:buNone/>
            </a:pPr>
            <a:r>
              <a:rPr lang="en-US" sz="2800" dirty="0" err="1"/>
              <a:t>電子メールの送信にはSMTPが使われています。SMTPによって宛先の</a:t>
            </a:r>
            <a:br>
              <a:rPr lang="en-US" sz="2800" dirty="0"/>
            </a:br>
            <a:r>
              <a:rPr lang="en-US" sz="2800" dirty="0" err="1"/>
              <a:t>メールサーバまで電子メールが届けられます</a:t>
            </a:r>
            <a:r>
              <a:rPr lang="en-US" sz="2800" dirty="0"/>
              <a:t>。</a:t>
            </a:r>
            <a:endParaRPr sz="2800" dirty="0"/>
          </a:p>
          <a:p>
            <a:pPr marL="0" lvl="0" indent="0" algn="l" rtl="0">
              <a:lnSpc>
                <a:spcPct val="150000"/>
              </a:lnSpc>
              <a:spcBef>
                <a:spcPts val="0"/>
              </a:spcBef>
              <a:spcAft>
                <a:spcPts val="0"/>
              </a:spcAft>
              <a:buClr>
                <a:schemeClr val="dk1"/>
              </a:buClr>
              <a:buSzPts val="1100"/>
              <a:buFont typeface="Arial"/>
              <a:buNone/>
            </a:pPr>
            <a:r>
              <a:rPr lang="en-US" sz="2800" dirty="0" err="1"/>
              <a:t>一方、届いた電子メールをメールサーバから取り出すときに使うのは</a:t>
            </a:r>
            <a:r>
              <a:rPr lang="en-US" sz="2800" dirty="0"/>
              <a:t>、</a:t>
            </a:r>
            <a:br>
              <a:rPr lang="en-US" sz="2800" dirty="0"/>
            </a:br>
            <a:r>
              <a:rPr lang="en-US" sz="2800" dirty="0"/>
              <a:t>POP3というプロトコルです。配信された電子メールに対し全部取り出す、</a:t>
            </a:r>
            <a:br>
              <a:rPr lang="en-US" sz="2800" dirty="0"/>
            </a:br>
            <a:r>
              <a:rPr lang="en-US" sz="2800" dirty="0" err="1"/>
              <a:t>未読のものだけ取り出す、サーバに残す、削除するといった操作が可能です</a:t>
            </a:r>
            <a:r>
              <a:rPr lang="en-US" sz="2800" dirty="0"/>
              <a:t>。</a:t>
            </a:r>
            <a:endParaRPr sz="2800" dirty="0"/>
          </a:p>
        </p:txBody>
      </p:sp>
      <p:sp>
        <p:nvSpPr>
          <p:cNvPr id="2" name="Hộp Văn bản 1">
            <a:extLst>
              <a:ext uri="{FF2B5EF4-FFF2-40B4-BE49-F238E27FC236}">
                <a16:creationId xmlns:a16="http://schemas.microsoft.com/office/drawing/2014/main" id="{59B334E9-DB85-4C93-8C9B-4A0A83390935}"/>
              </a:ext>
            </a:extLst>
          </p:cNvPr>
          <p:cNvSpPr txBox="1"/>
          <p:nvPr/>
        </p:nvSpPr>
        <p:spPr>
          <a:xfrm>
            <a:off x="730800" y="6096000"/>
            <a:ext cx="11258000" cy="3108543"/>
          </a:xfrm>
          <a:prstGeom prst="rect">
            <a:avLst/>
          </a:prstGeom>
          <a:noFill/>
        </p:spPr>
        <p:txBody>
          <a:bodyPr wrap="square" rtlCol="0">
            <a:spAutoFit/>
          </a:bodyPr>
          <a:lstStyle/>
          <a:p>
            <a:r>
              <a:rPr lang="vi-VN" sz="2800" dirty="0" err="1"/>
              <a:t>Các</a:t>
            </a:r>
            <a:r>
              <a:rPr lang="vi-VN" sz="2800" dirty="0"/>
              <a:t> giao </a:t>
            </a:r>
            <a:r>
              <a:rPr lang="vi-VN" sz="2800" dirty="0" err="1"/>
              <a:t>thức</a:t>
            </a:r>
            <a:r>
              <a:rPr lang="vi-VN" sz="2800" dirty="0"/>
              <a:t> </a:t>
            </a:r>
            <a:r>
              <a:rPr lang="vi-VN" sz="2800" dirty="0" err="1"/>
              <a:t>khác</a:t>
            </a:r>
            <a:r>
              <a:rPr lang="vi-VN" sz="2800" dirty="0"/>
              <a:t> nhau </a:t>
            </a:r>
            <a:r>
              <a:rPr lang="vi-VN" sz="2800" dirty="0" err="1"/>
              <a:t>được</a:t>
            </a:r>
            <a:r>
              <a:rPr lang="vi-VN" sz="2800" dirty="0"/>
              <a:t> </a:t>
            </a:r>
            <a:r>
              <a:rPr lang="vi-VN" sz="2800" dirty="0" err="1"/>
              <a:t>sử</a:t>
            </a:r>
            <a:r>
              <a:rPr lang="vi-VN" sz="2800" dirty="0"/>
              <a:t> </a:t>
            </a:r>
            <a:r>
              <a:rPr lang="vi-VN" sz="2800" dirty="0" err="1"/>
              <a:t>dụng</a:t>
            </a:r>
            <a:r>
              <a:rPr lang="vi-VN" sz="2800" dirty="0"/>
              <a:t> cho </a:t>
            </a:r>
            <a:r>
              <a:rPr lang="vi-VN" sz="2800" dirty="0" err="1"/>
              <a:t>việc</a:t>
            </a:r>
            <a:r>
              <a:rPr lang="vi-VN" sz="2800" dirty="0"/>
              <a:t> </a:t>
            </a:r>
            <a:r>
              <a:rPr lang="vi-VN" sz="2800" dirty="0" err="1"/>
              <a:t>gửi</a:t>
            </a:r>
            <a:r>
              <a:rPr lang="vi-VN" sz="2800" dirty="0"/>
              <a:t> </a:t>
            </a:r>
            <a:r>
              <a:rPr lang="vi-VN" sz="2800" dirty="0" err="1"/>
              <a:t>và</a:t>
            </a:r>
            <a:r>
              <a:rPr lang="vi-VN" sz="2800" dirty="0"/>
              <a:t> </a:t>
            </a:r>
            <a:r>
              <a:rPr lang="vi-VN" sz="2800" dirty="0" err="1"/>
              <a:t>nhận</a:t>
            </a:r>
            <a:r>
              <a:rPr lang="vi-VN" sz="2800" dirty="0"/>
              <a:t> </a:t>
            </a:r>
            <a:r>
              <a:rPr lang="vi-VN" sz="2800" dirty="0" err="1"/>
              <a:t>mail</a:t>
            </a:r>
            <a:r>
              <a:rPr lang="vi-VN" sz="2800" dirty="0"/>
              <a:t> </a:t>
            </a:r>
            <a:r>
              <a:rPr lang="vi-VN" sz="2800" dirty="0" err="1"/>
              <a:t>điện</a:t>
            </a:r>
            <a:r>
              <a:rPr lang="vi-VN" sz="2800" dirty="0"/>
              <a:t> </a:t>
            </a:r>
            <a:r>
              <a:rPr lang="vi-VN" sz="2800" dirty="0" err="1"/>
              <a:t>tử</a:t>
            </a:r>
            <a:r>
              <a:rPr lang="vi-VN" sz="2800" dirty="0"/>
              <a:t>. SMTP </a:t>
            </a:r>
            <a:r>
              <a:rPr lang="vi-VN" sz="2800" dirty="0" err="1"/>
              <a:t>được</a:t>
            </a:r>
            <a:r>
              <a:rPr lang="vi-VN" sz="2800" dirty="0"/>
              <a:t> </a:t>
            </a:r>
            <a:r>
              <a:rPr lang="vi-VN" sz="2800" dirty="0" err="1"/>
              <a:t>sử</a:t>
            </a:r>
            <a:r>
              <a:rPr lang="vi-VN" sz="2800" dirty="0"/>
              <a:t> </a:t>
            </a:r>
            <a:r>
              <a:rPr lang="vi-VN" sz="2800" dirty="0" err="1"/>
              <a:t>dụng</a:t>
            </a:r>
            <a:r>
              <a:rPr lang="vi-VN" sz="2800" dirty="0"/>
              <a:t> </a:t>
            </a:r>
            <a:r>
              <a:rPr lang="vi-VN" sz="2800" dirty="0" err="1"/>
              <a:t>để</a:t>
            </a:r>
            <a:r>
              <a:rPr lang="vi-VN" sz="2800" dirty="0"/>
              <a:t>  </a:t>
            </a:r>
            <a:r>
              <a:rPr lang="vi-VN" sz="2800" dirty="0" err="1"/>
              <a:t>gửi</a:t>
            </a:r>
            <a:r>
              <a:rPr lang="vi-VN" sz="2800" dirty="0"/>
              <a:t> </a:t>
            </a:r>
            <a:r>
              <a:rPr lang="vi-VN" sz="2800" dirty="0" err="1"/>
              <a:t>mail</a:t>
            </a:r>
            <a:r>
              <a:rPr lang="vi-VN" sz="2800" dirty="0"/>
              <a:t>. </a:t>
            </a:r>
            <a:r>
              <a:rPr lang="vi-VN" sz="2800" dirty="0" err="1"/>
              <a:t>Bằng</a:t>
            </a:r>
            <a:r>
              <a:rPr lang="vi-VN" sz="2800" dirty="0"/>
              <a:t> giao </a:t>
            </a:r>
            <a:r>
              <a:rPr lang="vi-VN" sz="2800" dirty="0" err="1"/>
              <a:t>thức</a:t>
            </a:r>
            <a:r>
              <a:rPr lang="vi-VN" sz="2800" dirty="0"/>
              <a:t> SMTP, </a:t>
            </a:r>
            <a:r>
              <a:rPr lang="vi-VN" sz="2800" dirty="0" err="1"/>
              <a:t>mail</a:t>
            </a:r>
            <a:r>
              <a:rPr lang="vi-VN" sz="2800" dirty="0"/>
              <a:t> </a:t>
            </a:r>
            <a:r>
              <a:rPr lang="vi-VN" sz="2800" dirty="0" err="1"/>
              <a:t>sẽ</a:t>
            </a:r>
            <a:r>
              <a:rPr lang="vi-VN" sz="2800" dirty="0"/>
              <a:t> </a:t>
            </a:r>
            <a:r>
              <a:rPr lang="vi-VN" sz="2800" dirty="0" err="1"/>
              <a:t>được</a:t>
            </a:r>
            <a:r>
              <a:rPr lang="vi-VN" sz="2800" dirty="0"/>
              <a:t> </a:t>
            </a:r>
            <a:r>
              <a:rPr lang="vi-VN" sz="2800" dirty="0" err="1"/>
              <a:t>gửi</a:t>
            </a:r>
            <a:r>
              <a:rPr lang="vi-VN" sz="2800" dirty="0"/>
              <a:t> </a:t>
            </a:r>
            <a:r>
              <a:rPr lang="vi-VN" sz="2800" dirty="0" err="1"/>
              <a:t>đến</a:t>
            </a:r>
            <a:r>
              <a:rPr lang="vi-VN" sz="2800" dirty="0"/>
              <a:t> nơi </a:t>
            </a:r>
            <a:r>
              <a:rPr lang="vi-VN" sz="2800" dirty="0" err="1"/>
              <a:t>nhận</a:t>
            </a:r>
            <a:r>
              <a:rPr lang="vi-VN" sz="2800" dirty="0"/>
              <a:t> </a:t>
            </a:r>
            <a:r>
              <a:rPr lang="vi-VN" sz="2800" dirty="0" err="1"/>
              <a:t>là</a:t>
            </a:r>
            <a:r>
              <a:rPr lang="vi-VN" sz="2800" dirty="0"/>
              <a:t> </a:t>
            </a:r>
            <a:r>
              <a:rPr lang="vi-VN" sz="2800" dirty="0" err="1"/>
              <a:t>mail</a:t>
            </a:r>
            <a:r>
              <a:rPr lang="vi-VN" sz="2800" dirty="0"/>
              <a:t> Server. </a:t>
            </a:r>
          </a:p>
          <a:p>
            <a:r>
              <a:rPr lang="vi-VN" sz="2800" dirty="0" err="1"/>
              <a:t>Mặt</a:t>
            </a:r>
            <a:r>
              <a:rPr lang="vi-VN" sz="2800" dirty="0"/>
              <a:t> </a:t>
            </a:r>
            <a:r>
              <a:rPr lang="vi-VN" sz="2800" dirty="0" err="1"/>
              <a:t>khác</a:t>
            </a:r>
            <a:r>
              <a:rPr lang="vi-VN" sz="2800" dirty="0"/>
              <a:t>, Giao </a:t>
            </a:r>
            <a:r>
              <a:rPr lang="vi-VN" sz="2800" dirty="0" err="1"/>
              <a:t>thức</a:t>
            </a:r>
            <a:r>
              <a:rPr lang="vi-VN" sz="2800" dirty="0"/>
              <a:t> </a:t>
            </a:r>
            <a:r>
              <a:rPr lang="vi-VN" sz="2800" dirty="0" err="1"/>
              <a:t>được</a:t>
            </a:r>
            <a:r>
              <a:rPr lang="vi-VN" sz="2800" dirty="0"/>
              <a:t> </a:t>
            </a:r>
            <a:r>
              <a:rPr lang="vi-VN" sz="2800" dirty="0" err="1"/>
              <a:t>sử</a:t>
            </a:r>
            <a:r>
              <a:rPr lang="vi-VN" sz="2800" dirty="0"/>
              <a:t> </a:t>
            </a:r>
            <a:r>
              <a:rPr lang="vi-VN" sz="2800" dirty="0" err="1"/>
              <a:t>dụng</a:t>
            </a:r>
            <a:r>
              <a:rPr lang="vi-VN" sz="2800" dirty="0"/>
              <a:t> </a:t>
            </a:r>
            <a:r>
              <a:rPr lang="vi-VN" sz="2800" dirty="0" err="1"/>
              <a:t>để</a:t>
            </a:r>
            <a:r>
              <a:rPr lang="vi-VN" sz="2800" dirty="0"/>
              <a:t> </a:t>
            </a:r>
            <a:r>
              <a:rPr lang="vi-VN" sz="2800" dirty="0" err="1"/>
              <a:t>lấy</a:t>
            </a:r>
            <a:r>
              <a:rPr lang="vi-VN" sz="2800" dirty="0"/>
              <a:t> ra thư </a:t>
            </a:r>
            <a:r>
              <a:rPr lang="vi-VN" sz="2800" dirty="0" err="1"/>
              <a:t>được</a:t>
            </a:r>
            <a:r>
              <a:rPr lang="vi-VN" sz="2800" dirty="0"/>
              <a:t> </a:t>
            </a:r>
            <a:r>
              <a:rPr lang="vi-VN" sz="2800" dirty="0" err="1"/>
              <a:t>gửi</a:t>
            </a:r>
            <a:r>
              <a:rPr lang="vi-VN" sz="2800" dirty="0"/>
              <a:t> </a:t>
            </a:r>
            <a:r>
              <a:rPr lang="vi-VN" sz="2800" dirty="0" err="1"/>
              <a:t>đến</a:t>
            </a:r>
            <a:r>
              <a:rPr lang="vi-VN" sz="2800" dirty="0"/>
              <a:t> </a:t>
            </a:r>
            <a:r>
              <a:rPr lang="vi-VN" sz="2800" dirty="0" err="1"/>
              <a:t>từ</a:t>
            </a:r>
            <a:r>
              <a:rPr lang="vi-VN" sz="2800" dirty="0"/>
              <a:t> </a:t>
            </a:r>
            <a:r>
              <a:rPr lang="vi-VN" sz="2800" dirty="0" err="1"/>
              <a:t>mail</a:t>
            </a:r>
            <a:r>
              <a:rPr lang="vi-VN" sz="2800" dirty="0"/>
              <a:t> Server </a:t>
            </a:r>
            <a:r>
              <a:rPr lang="vi-VN" sz="2800" dirty="0" err="1"/>
              <a:t>là</a:t>
            </a:r>
            <a:r>
              <a:rPr lang="vi-VN" sz="2800" dirty="0"/>
              <a:t> POP3. </a:t>
            </a:r>
            <a:r>
              <a:rPr lang="vi-VN" sz="2800" dirty="0" err="1"/>
              <a:t>Có</a:t>
            </a:r>
            <a:r>
              <a:rPr lang="vi-VN" sz="2800" dirty="0"/>
              <a:t> </a:t>
            </a:r>
            <a:r>
              <a:rPr lang="vi-VN" sz="2800" dirty="0" err="1"/>
              <a:t>thể</a:t>
            </a:r>
            <a:r>
              <a:rPr lang="vi-VN" sz="2800" dirty="0"/>
              <a:t> </a:t>
            </a:r>
            <a:r>
              <a:rPr lang="vi-VN" sz="2800" dirty="0" err="1"/>
              <a:t>thực</a:t>
            </a:r>
            <a:r>
              <a:rPr lang="vi-VN" sz="2800" dirty="0"/>
              <a:t> </a:t>
            </a:r>
            <a:r>
              <a:rPr lang="vi-VN" sz="2800" dirty="0" err="1"/>
              <a:t>hiện</a:t>
            </a:r>
            <a:r>
              <a:rPr lang="vi-VN" sz="2800" dirty="0"/>
              <a:t> </a:t>
            </a:r>
            <a:r>
              <a:rPr lang="vi-VN" sz="2800" dirty="0" err="1"/>
              <a:t>được</a:t>
            </a:r>
            <a:r>
              <a:rPr lang="vi-VN" sz="2800" dirty="0"/>
              <a:t> </a:t>
            </a:r>
            <a:r>
              <a:rPr lang="vi-VN" sz="2800" dirty="0" err="1"/>
              <a:t>việc</a:t>
            </a:r>
            <a:r>
              <a:rPr lang="vi-VN" sz="2800" dirty="0"/>
              <a:t> </a:t>
            </a:r>
            <a:r>
              <a:rPr lang="vi-VN" sz="2800" dirty="0" err="1"/>
              <a:t>lấy</a:t>
            </a:r>
            <a:r>
              <a:rPr lang="vi-VN" sz="2800" dirty="0"/>
              <a:t> ra toan </a:t>
            </a:r>
            <a:r>
              <a:rPr lang="vi-VN" sz="2800" dirty="0" err="1"/>
              <a:t>bộ</a:t>
            </a:r>
            <a:r>
              <a:rPr lang="vi-VN" sz="2800" dirty="0"/>
              <a:t>, </a:t>
            </a:r>
            <a:r>
              <a:rPr lang="vi-VN" sz="2800" dirty="0" err="1"/>
              <a:t>lấy</a:t>
            </a:r>
            <a:r>
              <a:rPr lang="vi-VN" sz="2800" dirty="0"/>
              <a:t> ra </a:t>
            </a:r>
            <a:r>
              <a:rPr lang="vi-VN" sz="2800" dirty="0" err="1"/>
              <a:t>các</a:t>
            </a:r>
            <a:r>
              <a:rPr lang="vi-VN" sz="2800" dirty="0"/>
              <a:t> </a:t>
            </a:r>
            <a:r>
              <a:rPr lang="vi-VN" sz="2800" dirty="0" err="1"/>
              <a:t>mail</a:t>
            </a:r>
            <a:r>
              <a:rPr lang="vi-VN" sz="2800" dirty="0"/>
              <a:t> chưa </a:t>
            </a:r>
            <a:r>
              <a:rPr lang="vi-VN" sz="2800" dirty="0" err="1"/>
              <a:t>đọc</a:t>
            </a:r>
            <a:r>
              <a:rPr lang="vi-VN" sz="2800" dirty="0"/>
              <a:t>, lưu </a:t>
            </a:r>
            <a:r>
              <a:rPr lang="vi-VN" sz="2800" dirty="0" err="1"/>
              <a:t>lại</a:t>
            </a:r>
            <a:r>
              <a:rPr lang="vi-VN" sz="2800" dirty="0"/>
              <a:t> </a:t>
            </a:r>
            <a:r>
              <a:rPr lang="vi-VN" sz="2800" dirty="0" err="1"/>
              <a:t>hoặc</a:t>
            </a:r>
            <a:r>
              <a:rPr lang="vi-VN" sz="2800" dirty="0"/>
              <a:t> </a:t>
            </a:r>
            <a:r>
              <a:rPr lang="vi-VN" sz="2800" dirty="0" err="1"/>
              <a:t>xóa</a:t>
            </a:r>
            <a:r>
              <a:rPr lang="vi-VN" sz="2800" dirty="0"/>
              <a:t> </a:t>
            </a:r>
            <a:r>
              <a:rPr lang="vi-VN" sz="2800" dirty="0" err="1"/>
              <a:t>khỏi</a:t>
            </a:r>
            <a:r>
              <a:rPr lang="vi-VN" sz="2800" dirty="0"/>
              <a:t> Server </a:t>
            </a:r>
            <a:r>
              <a:rPr lang="vi-VN" sz="2800" dirty="0" err="1"/>
              <a:t>đối</a:t>
            </a:r>
            <a:r>
              <a:rPr lang="vi-VN" sz="2800" dirty="0"/>
              <a:t> </a:t>
            </a:r>
            <a:r>
              <a:rPr lang="vi-VN" sz="2800" dirty="0" err="1"/>
              <a:t>với</a:t>
            </a:r>
            <a:r>
              <a:rPr lang="vi-VN" sz="2800" dirty="0"/>
              <a:t> </a:t>
            </a:r>
            <a:r>
              <a:rPr lang="vi-VN" sz="2800" dirty="0" err="1"/>
              <a:t>các</a:t>
            </a:r>
            <a:r>
              <a:rPr lang="vi-VN" sz="2800" dirty="0"/>
              <a:t> thư </a:t>
            </a:r>
            <a:r>
              <a:rPr lang="vi-VN" sz="2800" dirty="0" err="1"/>
              <a:t>đã</a:t>
            </a:r>
            <a:r>
              <a:rPr lang="vi-VN" sz="2800" dirty="0"/>
              <a:t> </a:t>
            </a:r>
            <a:r>
              <a:rPr lang="vi-VN" sz="2800" dirty="0" err="1"/>
              <a:t>được</a:t>
            </a:r>
            <a:r>
              <a:rPr lang="vi-VN" sz="2800" dirty="0"/>
              <a:t> </a:t>
            </a:r>
            <a:r>
              <a:rPr lang="vi-VN" sz="2800" dirty="0" err="1"/>
              <a:t>gửi</a:t>
            </a:r>
            <a:endParaRPr lang="vi-VN"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846" name="Google Shape;846;p12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83</a:t>
            </a:fld>
            <a:endParaRPr/>
          </a:p>
        </p:txBody>
      </p:sp>
      <p:sp>
        <p:nvSpPr>
          <p:cNvPr id="847" name="Google Shape;847;p12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848" name="Google Shape;848;p12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84</a:t>
            </a:fld>
            <a:endParaRPr/>
          </a:p>
        </p:txBody>
      </p:sp>
      <p:sp>
        <p:nvSpPr>
          <p:cNvPr id="854" name="Google Shape;854;p12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855" name="Google Shape;855;p123"/>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あて先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届く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送り届ける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取り出す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配信する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未読</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残す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削除する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操作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9"/>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85</a:t>
            </a:fld>
            <a:endParaRPr/>
          </a:p>
        </p:txBody>
      </p:sp>
      <p:sp>
        <p:nvSpPr>
          <p:cNvPr id="861" name="Google Shape;861;p12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862" name="Google Shape;862;p124"/>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  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あて先</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届く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送り届ける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取り出す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配信する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未読</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残す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削除する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3000"/>
                        <a:t>操作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9"/>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86</a:t>
            </a:fld>
            <a:endParaRPr/>
          </a:p>
        </p:txBody>
      </p:sp>
      <p:sp>
        <p:nvSpPr>
          <p:cNvPr id="868" name="Google Shape;868;p1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869" name="Google Shape;869;p125"/>
          <p:cNvGraphicFramePr/>
          <p:nvPr/>
        </p:nvGraphicFramePr>
        <p:xfrm>
          <a:off x="660650" y="2206050"/>
          <a:ext cx="11391675" cy="6955000"/>
        </p:xfrm>
        <a:graphic>
          <a:graphicData uri="http://schemas.openxmlformats.org/drawingml/2006/table">
            <a:tbl>
              <a:tblPr>
                <a:noFill/>
                <a:tableStyleId>{85C3F794-08CC-4AFE-8F2F-6A7263608CBC}</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Nơi đến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Đến, đạt được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Gửi đến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Lấy ra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Phân phối</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Chưa đọc</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Để lại</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Xoá</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Thao tác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875" name="Google Shape;875;p12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87</a:t>
            </a:fld>
            <a:endParaRPr/>
          </a:p>
        </p:txBody>
      </p:sp>
      <p:sp>
        <p:nvSpPr>
          <p:cNvPr id="876" name="Google Shape;876;p12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877" name="Google Shape;877;p126"/>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7"/>
          <p:cNvSpPr txBox="1"/>
          <p:nvPr/>
        </p:nvSpPr>
        <p:spPr>
          <a:xfrm>
            <a:off x="833896" y="2610581"/>
            <a:ext cx="11099700" cy="2824800"/>
          </a:xfrm>
          <a:prstGeom prst="rect">
            <a:avLst/>
          </a:prstGeom>
          <a:noFill/>
          <a:ln>
            <a:noFill/>
          </a:ln>
        </p:spPr>
        <p:txBody>
          <a:bodyPr spcFirstLastPara="1" wrap="square" lIns="50800" tIns="50800" rIns="50800" bIns="50800" anchor="ctr" anchorCtr="0">
            <a:normAutofit lnSpcReduction="10000"/>
          </a:bodyPr>
          <a:lstStyle/>
          <a:p>
            <a:pPr marL="508000" marR="0" lvl="0" indent="-546100" algn="l" rtl="0">
              <a:lnSpc>
                <a:spcPct val="150000"/>
              </a:lnSpc>
              <a:spcBef>
                <a:spcPts val="0"/>
              </a:spcBef>
              <a:spcAft>
                <a:spcPts val="0"/>
              </a:spcAft>
              <a:buClr>
                <a:srgbClr val="000000"/>
              </a:buClr>
              <a:buSzPts val="4000"/>
              <a:buFont typeface="Arial"/>
              <a:buAutoNum type="arabicPeriod"/>
            </a:pPr>
            <a:r>
              <a:rPr lang="en-US" sz="4000"/>
              <a:t>新しい言葉</a:t>
            </a:r>
            <a:r>
              <a:rPr lang="en-US" sz="4000" b="0" i="0" u="none" strike="noStrike" cap="none">
                <a:solidFill>
                  <a:srgbClr val="000000"/>
                </a:solidFill>
                <a:latin typeface="Arial"/>
                <a:ea typeface="Arial"/>
                <a:cs typeface="Arial"/>
                <a:sym typeface="Arial"/>
              </a:rPr>
              <a:t>から好きな言葉を選びます。</a:t>
            </a:r>
            <a:endParaRPr sz="4000"/>
          </a:p>
          <a:p>
            <a:pPr marL="508000" marR="0" lvl="0" indent="-546100" algn="l" rtl="0">
              <a:lnSpc>
                <a:spcPct val="150000"/>
              </a:lnSpc>
              <a:spcBef>
                <a:spcPts val="0"/>
              </a:spcBef>
              <a:spcAft>
                <a:spcPts val="0"/>
              </a:spcAft>
              <a:buClr>
                <a:schemeClr val="accent5"/>
              </a:buClr>
              <a:buSzPts val="4000"/>
              <a:buFont typeface="Arial"/>
              <a:buAutoNum type="arabicPeriod"/>
            </a:pPr>
            <a:r>
              <a:rPr lang="en-US" sz="4000" b="0" i="0" u="none" strike="noStrike" cap="none">
                <a:solidFill>
                  <a:schemeClr val="accent5"/>
                </a:solidFill>
                <a:latin typeface="Arial"/>
                <a:ea typeface="Arial"/>
                <a:cs typeface="Arial"/>
                <a:sym typeface="Arial"/>
              </a:rPr>
              <a:t>二文以上の</a:t>
            </a:r>
            <a:r>
              <a:rPr lang="en-US" sz="4000" b="0" i="0" u="none" strike="noStrike" cap="none">
                <a:solidFill>
                  <a:srgbClr val="000000"/>
                </a:solidFill>
                <a:latin typeface="Arial"/>
                <a:ea typeface="Arial"/>
                <a:cs typeface="Arial"/>
                <a:sym typeface="Arial"/>
              </a:rPr>
              <a:t>日本語の文章を作成します。</a:t>
            </a:r>
            <a:endParaRPr sz="4000"/>
          </a:p>
          <a:p>
            <a:pPr marL="508000" marR="0" lvl="0" indent="-546100" algn="l" rtl="0">
              <a:lnSpc>
                <a:spcPct val="150000"/>
              </a:lnSpc>
              <a:spcBef>
                <a:spcPts val="0"/>
              </a:spcBef>
              <a:spcAft>
                <a:spcPts val="0"/>
              </a:spcAft>
              <a:buClr>
                <a:srgbClr val="000000"/>
              </a:buClr>
              <a:buSzPts val="4000"/>
              <a:buFont typeface="Arial"/>
              <a:buAutoNum type="arabicPeriod"/>
            </a:pPr>
            <a:r>
              <a:rPr lang="en-US" sz="4000" b="0" i="0" u="none" strike="noStrike" cap="none">
                <a:solidFill>
                  <a:srgbClr val="000000"/>
                </a:solidFill>
                <a:latin typeface="Arial"/>
                <a:ea typeface="Arial"/>
                <a:cs typeface="Arial"/>
                <a:sym typeface="Arial"/>
              </a:rPr>
              <a:t>作成した文章をチャットワークで送ります。</a:t>
            </a:r>
            <a:endParaRPr sz="4000"/>
          </a:p>
        </p:txBody>
      </p:sp>
      <p:sp>
        <p:nvSpPr>
          <p:cNvPr id="883" name="Google Shape;883;p12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88</a:t>
            </a:fld>
            <a:endParaRPr/>
          </a:p>
        </p:txBody>
      </p:sp>
      <p:sp>
        <p:nvSpPr>
          <p:cNvPr id="884" name="Google Shape;884;p12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pic>
        <p:nvPicPr>
          <p:cNvPr id="885" name="Google Shape;885;p127"/>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2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電子メールの仕組み</a:t>
            </a:r>
            <a:endParaRPr b="0"/>
          </a:p>
        </p:txBody>
      </p:sp>
      <p:sp>
        <p:nvSpPr>
          <p:cNvPr id="891" name="Google Shape;891;p12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89</a:t>
            </a:fld>
            <a:endParaRPr/>
          </a:p>
        </p:txBody>
      </p:sp>
      <p:sp>
        <p:nvSpPr>
          <p:cNvPr id="892" name="Google Shape;892;p128"/>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2800"/>
              <a:t>電子メールの送信と受信ではそれぞれ別のプロトコルが使われています。</a:t>
            </a:r>
            <a:endParaRPr sz="2800"/>
          </a:p>
          <a:p>
            <a:pPr marL="0" lvl="0" indent="0" algn="l" rtl="0">
              <a:lnSpc>
                <a:spcPct val="150000"/>
              </a:lnSpc>
              <a:spcBef>
                <a:spcPts val="1000"/>
              </a:spcBef>
              <a:spcAft>
                <a:spcPts val="0"/>
              </a:spcAft>
              <a:buClr>
                <a:schemeClr val="dk1"/>
              </a:buClr>
              <a:buSzPts val="1100"/>
              <a:buFont typeface="Arial"/>
              <a:buNone/>
            </a:pPr>
            <a:r>
              <a:rPr lang="en-US" sz="2800">
                <a:solidFill>
                  <a:schemeClr val="dk1"/>
                </a:solidFill>
              </a:rPr>
              <a:t>電子メールの送信にはSMTPが使われています。SMTPによって宛先のメールサーバまで電子メールが送り届けられます。</a:t>
            </a:r>
            <a:endParaRPr sz="2800">
              <a:solidFill>
                <a:schemeClr val="dk1"/>
              </a:solidFill>
            </a:endParaRPr>
          </a:p>
          <a:p>
            <a:pPr marL="0" lvl="0" indent="0" algn="l" rtl="0">
              <a:lnSpc>
                <a:spcPct val="150000"/>
              </a:lnSpc>
              <a:spcBef>
                <a:spcPts val="1000"/>
              </a:spcBef>
              <a:spcAft>
                <a:spcPts val="0"/>
              </a:spcAft>
              <a:buClr>
                <a:schemeClr val="dk1"/>
              </a:buClr>
              <a:buSzPts val="1100"/>
              <a:buFont typeface="Arial"/>
              <a:buNone/>
            </a:pPr>
            <a:r>
              <a:rPr lang="en-US" sz="2800">
                <a:solidFill>
                  <a:schemeClr val="dk1"/>
                </a:solidFill>
              </a:rPr>
              <a:t>一方、届いた電子メールをメールサーバから取り出すときに使うのは、POP3というプロトコルです。配信された電子メールに対し全部取り出す、未読のものだけ取り出す、サーバに残す、削除するといった操作が可能です。</a:t>
            </a:r>
            <a:endParaRPr sz="28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316" name="Google Shape;316;p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a:t>
            </a:fld>
            <a:endParaRPr/>
          </a:p>
        </p:txBody>
      </p:sp>
      <p:graphicFrame>
        <p:nvGraphicFramePr>
          <p:cNvPr id="317" name="Google Shape;317;p53"/>
          <p:cNvGraphicFramePr/>
          <p:nvPr/>
        </p:nvGraphicFramePr>
        <p:xfrm>
          <a:off x="329746" y="3367703"/>
          <a:ext cx="12387550" cy="6322085"/>
        </p:xfrm>
        <a:graphic>
          <a:graphicData uri="http://schemas.openxmlformats.org/drawingml/2006/table">
            <a:tbl>
              <a:tblPr>
                <a:noFill/>
                <a:tableStyleId>{85C3F794-08CC-4AFE-8F2F-6A7263608CBC}</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solidFill>
                            <a:schemeClr val="dk1"/>
                          </a:solidFill>
                        </a:rPr>
                        <a:t>7</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アプリケーション層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メールやファイル転送、Webの閲覧など、具体的な通信サービスに対応するプロトコルを規定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solidFill>
                            <a:schemeClr val="dk1"/>
                          </a:solidFill>
                        </a:rPr>
                        <a:t>6</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プレゼンテーション層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文字コードや暗号などデータの表現形式に関する</a:t>
                      </a:r>
                      <a:endParaRPr sz="2400">
                        <a:solidFill>
                          <a:schemeClr val="dk1"/>
                        </a:solidFill>
                      </a:endParaRPr>
                    </a:p>
                    <a:p>
                      <a:pPr marL="0" lvl="0" indent="0" algn="l" rtl="0">
                        <a:spcBef>
                          <a:spcPts val="0"/>
                        </a:spcBef>
                        <a:spcAft>
                          <a:spcPts val="0"/>
                        </a:spcAft>
                        <a:buNone/>
                      </a:pPr>
                      <a:r>
                        <a:rPr lang="en-US" sz="2400">
                          <a:solidFill>
                            <a:schemeClr val="dk1"/>
                          </a:solidFill>
                        </a:rPr>
                        <a:t>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solidFill>
                            <a:schemeClr val="dk1"/>
                          </a:solidFill>
                        </a:rPr>
                        <a:t>5</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セション層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solidFill>
                            <a:schemeClr val="dk1"/>
                          </a:solidFill>
                        </a:rPr>
                        <a:t>4</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トランスポート層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solidFill>
                            <a:schemeClr val="dk1"/>
                          </a:solidFill>
                        </a:rPr>
                        <a:t>3</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ネットワーク層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solidFill>
                            <a:schemeClr val="dk1"/>
                          </a:solidFill>
                        </a:rPr>
                        <a:t>2</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データリンク層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solidFill>
                            <a:schemeClr val="dk1"/>
                          </a:solidFill>
                        </a:rPr>
                        <a:t>1</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物理層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
        <p:nvSpPr>
          <p:cNvPr id="318" name="Google Shape;318;p53"/>
          <p:cNvSpPr txBox="1"/>
          <p:nvPr/>
        </p:nvSpPr>
        <p:spPr>
          <a:xfrm>
            <a:off x="329750" y="2145659"/>
            <a:ext cx="12116400" cy="126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a:solidFill>
                  <a:schemeClr val="dk1"/>
                </a:solidFill>
              </a:rPr>
              <a:t>OSI基本参照モデルでは、通信の機能を7つの階層に分けています。</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a:solidFill>
                  <a:schemeClr val="dk1"/>
                </a:solidFill>
              </a:rPr>
              <a:t>データ通信を行う際の各層の役割は次の通りです。</a:t>
            </a:r>
            <a:endParaRPr sz="28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2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98" name="Google Shape;898;p129"/>
          <p:cNvSpPr txBox="1">
            <a:spLocks noGrp="1"/>
          </p:cNvSpPr>
          <p:nvPr>
            <p:ph type="body" idx="1"/>
          </p:nvPr>
        </p:nvSpPr>
        <p:spPr>
          <a:xfrm>
            <a:off x="870825" y="2114550"/>
            <a:ext cx="12134100" cy="864900"/>
          </a:xfrm>
          <a:prstGeom prst="rect">
            <a:avLst/>
          </a:prstGeom>
          <a:noFill/>
          <a:ln>
            <a:noFill/>
          </a:ln>
        </p:spPr>
        <p:txBody>
          <a:bodyPr spcFirstLastPara="1" wrap="square" lIns="50800" tIns="50800" rIns="50800" bIns="50800" anchor="t" anchorCtr="0">
            <a:noAutofit/>
          </a:bodyPr>
          <a:lstStyle/>
          <a:p>
            <a:pPr marL="0" lvl="0" indent="0" algn="l" rtl="0">
              <a:spcBef>
                <a:spcPts val="2400"/>
              </a:spcBef>
              <a:spcAft>
                <a:spcPts val="0"/>
              </a:spcAft>
              <a:buNone/>
            </a:pPr>
            <a:r>
              <a:rPr lang="en-US" b="1">
                <a:solidFill>
                  <a:schemeClr val="dk1"/>
                </a:solidFill>
              </a:rPr>
              <a:t>一方    Ngược lại, mặt khác</a:t>
            </a:r>
            <a:endParaRPr b="1">
              <a:solidFill>
                <a:schemeClr val="dk1"/>
              </a:solidFill>
            </a:endParaRPr>
          </a:p>
        </p:txBody>
      </p:sp>
      <p:sp>
        <p:nvSpPr>
          <p:cNvPr id="899" name="Google Shape;899;p1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90</a:t>
            </a:fld>
            <a:endParaRPr/>
          </a:p>
        </p:txBody>
      </p:sp>
      <p:sp>
        <p:nvSpPr>
          <p:cNvPr id="900" name="Google Shape;900;p129"/>
          <p:cNvSpPr txBox="1"/>
          <p:nvPr/>
        </p:nvSpPr>
        <p:spPr>
          <a:xfrm>
            <a:off x="1042750" y="3614900"/>
            <a:ext cx="11226300" cy="11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3000" b="1">
                <a:solidFill>
                  <a:schemeClr val="dk1"/>
                </a:solidFill>
              </a:rPr>
              <a:t>意味：</a:t>
            </a:r>
            <a:r>
              <a:rPr lang="en-US" sz="3000">
                <a:solidFill>
                  <a:schemeClr val="dk1"/>
                </a:solidFill>
              </a:rPr>
              <a:t>Đặt trước một câu hay một mệnh đề, báo hiệu sự tiếp nối của sự việc đối lập hoặc khác biệt với sự việc đã nêu trước đó.</a:t>
            </a:r>
            <a:endParaRPr sz="3000">
              <a:solidFill>
                <a:schemeClr val="dk1"/>
              </a:solidFill>
            </a:endParaRPr>
          </a:p>
        </p:txBody>
      </p:sp>
      <p:sp>
        <p:nvSpPr>
          <p:cNvPr id="901" name="Google Shape;901;p129"/>
          <p:cNvSpPr txBox="1"/>
          <p:nvPr/>
        </p:nvSpPr>
        <p:spPr>
          <a:xfrm>
            <a:off x="1026375" y="5539450"/>
            <a:ext cx="11823000" cy="189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b="1"/>
              <a:t>使い方：</a:t>
            </a:r>
            <a:endParaRPr sz="3000" b="1"/>
          </a:p>
          <a:p>
            <a:pPr marL="0" lvl="0" indent="0" algn="l" rtl="0">
              <a:lnSpc>
                <a:spcPct val="115000"/>
              </a:lnSpc>
              <a:spcBef>
                <a:spcPts val="1000"/>
              </a:spcBef>
              <a:spcAft>
                <a:spcPts val="0"/>
              </a:spcAft>
              <a:buClr>
                <a:schemeClr val="dk1"/>
              </a:buClr>
              <a:buSzPts val="1100"/>
              <a:buFont typeface="Arial"/>
              <a:buNone/>
            </a:pPr>
            <a:r>
              <a:rPr lang="en-US" sz="2800">
                <a:solidFill>
                  <a:schemeClr val="dk1"/>
                </a:solidFill>
              </a:rPr>
              <a:t>会議では自分の意見を言う一方で、他人の意見もよく聞いてください。</a:t>
            </a:r>
            <a:endParaRPr sz="2800">
              <a:solidFill>
                <a:schemeClr val="dk1"/>
              </a:solidFill>
            </a:endParaRPr>
          </a:p>
          <a:p>
            <a:pPr marL="0" lvl="0" indent="0" algn="l" rtl="0">
              <a:lnSpc>
                <a:spcPct val="115000"/>
              </a:lnSpc>
              <a:spcBef>
                <a:spcPts val="1000"/>
              </a:spcBef>
              <a:spcAft>
                <a:spcPts val="0"/>
              </a:spcAft>
              <a:buNone/>
            </a:pPr>
            <a:r>
              <a:rPr lang="en-US" sz="2800"/>
              <a:t>A国の人口は増えている。一方、B国は減っている。</a:t>
            </a:r>
            <a:endParaRPr sz="28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3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電子メールの仕組み</a:t>
            </a:r>
            <a:endParaRPr b="0"/>
          </a:p>
        </p:txBody>
      </p:sp>
      <p:sp>
        <p:nvSpPr>
          <p:cNvPr id="907" name="Google Shape;907;p13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91</a:t>
            </a:fld>
            <a:endParaRPr/>
          </a:p>
        </p:txBody>
      </p:sp>
      <p:sp>
        <p:nvSpPr>
          <p:cNvPr id="908" name="Google Shape;908;p130"/>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spcBef>
                <a:spcPts val="0"/>
              </a:spcBef>
              <a:spcAft>
                <a:spcPts val="0"/>
              </a:spcAft>
              <a:buClr>
                <a:schemeClr val="dk1"/>
              </a:buClr>
              <a:buSzPts val="1100"/>
              <a:buFont typeface="Arial"/>
              <a:buNone/>
            </a:pPr>
            <a:endParaRPr sz="2800"/>
          </a:p>
        </p:txBody>
      </p:sp>
      <p:pic>
        <p:nvPicPr>
          <p:cNvPr id="909" name="Google Shape;909;p130"/>
          <p:cNvPicPr preferRelativeResize="0"/>
          <p:nvPr/>
        </p:nvPicPr>
        <p:blipFill>
          <a:blip r:embed="rId3">
            <a:alphaModFix/>
          </a:blip>
          <a:stretch>
            <a:fillRect/>
          </a:stretch>
        </p:blipFill>
        <p:spPr>
          <a:xfrm>
            <a:off x="819707" y="2836294"/>
            <a:ext cx="11365400" cy="4081013"/>
          </a:xfrm>
          <a:prstGeom prst="rect">
            <a:avLst/>
          </a:prstGeom>
          <a:noFill/>
          <a:ln w="9525" cap="flat" cmpd="sng">
            <a:solidFill>
              <a:schemeClr val="dk2"/>
            </a:solidFill>
            <a:prstDash val="solid"/>
            <a:round/>
            <a:headEnd type="none" w="sm" len="sm"/>
            <a:tailEnd type="none" w="sm" len="sm"/>
          </a:ln>
        </p:spPr>
      </p:pic>
      <p:sp>
        <p:nvSpPr>
          <p:cNvPr id="910" name="Google Shape;910;p130"/>
          <p:cNvSpPr txBox="1"/>
          <p:nvPr/>
        </p:nvSpPr>
        <p:spPr>
          <a:xfrm>
            <a:off x="730800" y="7320075"/>
            <a:ext cx="12449100" cy="17721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2800"/>
              <a:t>メール送信のプロトコル：</a:t>
            </a:r>
            <a:r>
              <a:rPr lang="en-US" sz="2800" b="1"/>
              <a:t>SMTP</a:t>
            </a:r>
            <a:endParaRPr sz="2800" b="1"/>
          </a:p>
          <a:p>
            <a:pPr marL="0" lvl="0" indent="0" algn="l" rtl="0">
              <a:lnSpc>
                <a:spcPct val="150000"/>
              </a:lnSpc>
              <a:spcBef>
                <a:spcPts val="0"/>
              </a:spcBef>
              <a:spcAft>
                <a:spcPts val="0"/>
              </a:spcAft>
              <a:buClr>
                <a:schemeClr val="dk1"/>
              </a:buClr>
              <a:buSzPts val="1100"/>
              <a:buFont typeface="Arial"/>
              <a:buNone/>
            </a:pPr>
            <a:r>
              <a:rPr lang="en-US" sz="2800"/>
              <a:t>メールサーバから</a:t>
            </a:r>
            <a:r>
              <a:rPr lang="en-US" sz="2800">
                <a:solidFill>
                  <a:schemeClr val="dk1"/>
                </a:solidFill>
              </a:rPr>
              <a:t>メールを</a:t>
            </a:r>
            <a:r>
              <a:rPr lang="en-US" sz="2800"/>
              <a:t>取り出すプロトコル：</a:t>
            </a:r>
            <a:r>
              <a:rPr lang="en-US" sz="2800" b="1"/>
              <a:t>POP3</a:t>
            </a:r>
            <a:endParaRPr sz="2800" b="1"/>
          </a:p>
        </p:txBody>
      </p:sp>
      <p:sp>
        <p:nvSpPr>
          <p:cNvPr id="911" name="Google Shape;911;p130"/>
          <p:cNvSpPr/>
          <p:nvPr/>
        </p:nvSpPr>
        <p:spPr>
          <a:xfrm>
            <a:off x="2210400" y="5551175"/>
            <a:ext cx="1040700" cy="410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0"/>
          <p:cNvSpPr/>
          <p:nvPr/>
        </p:nvSpPr>
        <p:spPr>
          <a:xfrm>
            <a:off x="4348550" y="5236325"/>
            <a:ext cx="1040700" cy="410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0"/>
          <p:cNvSpPr/>
          <p:nvPr/>
        </p:nvSpPr>
        <p:spPr>
          <a:xfrm>
            <a:off x="7557475" y="5236325"/>
            <a:ext cx="1040700" cy="410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0"/>
          <p:cNvSpPr/>
          <p:nvPr/>
        </p:nvSpPr>
        <p:spPr>
          <a:xfrm>
            <a:off x="9773525" y="5687150"/>
            <a:ext cx="1040700" cy="4104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0"/>
          <p:cNvSpPr/>
          <p:nvPr/>
        </p:nvSpPr>
        <p:spPr>
          <a:xfrm>
            <a:off x="1450750" y="3521075"/>
            <a:ext cx="2692500" cy="9021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1000"/>
                                        <p:tgtEl>
                                          <p:spTgt spid="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3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MIME</a:t>
            </a:r>
            <a:endParaRPr b="0"/>
          </a:p>
        </p:txBody>
      </p:sp>
      <p:sp>
        <p:nvSpPr>
          <p:cNvPr id="921" name="Google Shape;921;p13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92</a:t>
            </a:fld>
            <a:endParaRPr/>
          </a:p>
        </p:txBody>
      </p:sp>
      <p:sp>
        <p:nvSpPr>
          <p:cNvPr id="922" name="Google Shape;922;p131"/>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2800"/>
              <a:t>電子メールでヘッダの拡張を行い、テキストだけでなく、音声や画像なども扱えるようにした規格をMIMEといいます。さらにセキュリティ機能を強化し、電子メールの暗号化と署名を行えるようにしたS/MIMEという</a:t>
            </a:r>
            <a:br>
              <a:rPr lang="en-US" sz="2800"/>
            </a:br>
            <a:r>
              <a:rPr lang="en-US" sz="2800"/>
              <a:t>規格もあります。</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   </a:t>
            </a:r>
            <a:endParaRPr sz="2800"/>
          </a:p>
        </p:txBody>
      </p:sp>
      <p:pic>
        <p:nvPicPr>
          <p:cNvPr id="923" name="Google Shape;923;p131"/>
          <p:cNvPicPr preferRelativeResize="0"/>
          <p:nvPr/>
        </p:nvPicPr>
        <p:blipFill rotWithShape="1">
          <a:blip r:embed="rId3">
            <a:alphaModFix/>
          </a:blip>
          <a:srcRect l="2741" t="17691" r="2741" b="14318"/>
          <a:stretch/>
        </p:blipFill>
        <p:spPr>
          <a:xfrm>
            <a:off x="771075" y="4449025"/>
            <a:ext cx="11919850" cy="44813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91D595-1E46-4F32-BFD5-4B98526F609A}"/>
              </a:ext>
            </a:extLst>
          </p:cNvPr>
          <p:cNvSpPr>
            <a:spLocks noGrp="1"/>
          </p:cNvSpPr>
          <p:nvPr>
            <p:ph type="title"/>
          </p:nvPr>
        </p:nvSpPr>
        <p:spPr>
          <a:xfrm>
            <a:off x="1270000" y="111016"/>
            <a:ext cx="11099700" cy="9032983"/>
          </a:xfrm>
        </p:spPr>
        <p:txBody>
          <a:bodyPr/>
          <a:lstStyle/>
          <a:p>
            <a:r>
              <a:rPr lang="vi-VN" sz="2800" dirty="0" err="1"/>
              <a:t>Gọi</a:t>
            </a:r>
            <a:r>
              <a:rPr lang="vi-VN" sz="2800" dirty="0"/>
              <a:t> quy </a:t>
            </a:r>
            <a:r>
              <a:rPr lang="vi-VN" sz="2800" dirty="0" err="1"/>
              <a:t>chuẩn</a:t>
            </a:r>
            <a:r>
              <a:rPr lang="vi-VN" sz="2800" dirty="0"/>
              <a:t> </a:t>
            </a:r>
            <a:r>
              <a:rPr lang="vi-VN" sz="2800" dirty="0" err="1"/>
              <a:t>mở</a:t>
            </a:r>
            <a:r>
              <a:rPr lang="vi-VN" sz="2800" dirty="0"/>
              <a:t> </a:t>
            </a:r>
            <a:r>
              <a:rPr lang="vi-VN" sz="2800" dirty="0" err="1"/>
              <a:t>rộng</a:t>
            </a:r>
            <a:r>
              <a:rPr lang="vi-VN" sz="2800" dirty="0"/>
              <a:t> </a:t>
            </a:r>
            <a:r>
              <a:rPr lang="vi-VN" sz="2800" dirty="0" err="1"/>
              <a:t>header</a:t>
            </a:r>
            <a:r>
              <a:rPr lang="vi-VN" sz="2800" dirty="0"/>
              <a:t> </a:t>
            </a:r>
            <a:r>
              <a:rPr lang="vi-VN" sz="2800" dirty="0" err="1"/>
              <a:t>để</a:t>
            </a:r>
            <a:r>
              <a:rPr lang="vi-VN" sz="2800" dirty="0"/>
              <a:t> </a:t>
            </a:r>
            <a:r>
              <a:rPr lang="vi-VN" sz="2800" dirty="0" err="1"/>
              <a:t>có</a:t>
            </a:r>
            <a:r>
              <a:rPr lang="vi-VN" sz="2800" dirty="0"/>
              <a:t> </a:t>
            </a:r>
            <a:r>
              <a:rPr lang="vi-VN" sz="2800" dirty="0" err="1"/>
              <a:t>thể</a:t>
            </a:r>
            <a:r>
              <a:rPr lang="vi-VN" sz="2800" dirty="0"/>
              <a:t> </a:t>
            </a:r>
            <a:r>
              <a:rPr lang="vi-VN" sz="2800" dirty="0" err="1"/>
              <a:t>xử</a:t>
            </a:r>
            <a:r>
              <a:rPr lang="vi-VN" sz="2800" dirty="0"/>
              <a:t> </a:t>
            </a:r>
            <a:r>
              <a:rPr lang="vi-VN" sz="2800" dirty="0" err="1"/>
              <a:t>lí</a:t>
            </a:r>
            <a:r>
              <a:rPr lang="vi-VN" sz="2800" dirty="0"/>
              <a:t> không </a:t>
            </a:r>
            <a:r>
              <a:rPr lang="vi-VN" sz="2800" dirty="0" err="1"/>
              <a:t>chỉ</a:t>
            </a:r>
            <a:r>
              <a:rPr lang="vi-VN" sz="2800" dirty="0"/>
              <a:t> </a:t>
            </a:r>
            <a:r>
              <a:rPr lang="vi-VN" sz="2800" dirty="0" err="1"/>
              <a:t>text</a:t>
            </a:r>
            <a:r>
              <a:rPr lang="vi-VN" sz="2800" dirty="0"/>
              <a:t> </a:t>
            </a:r>
            <a:r>
              <a:rPr lang="vi-VN" sz="2800" dirty="0" err="1"/>
              <a:t>mà</a:t>
            </a:r>
            <a:r>
              <a:rPr lang="vi-VN" sz="2800" dirty="0"/>
              <a:t> </a:t>
            </a:r>
            <a:r>
              <a:rPr lang="vi-VN" sz="2800" dirty="0" err="1"/>
              <a:t>còn</a:t>
            </a:r>
            <a:r>
              <a:rPr lang="vi-VN" sz="2800" dirty="0"/>
              <a:t> âm thanh </a:t>
            </a:r>
            <a:r>
              <a:rPr lang="vi-VN" sz="2800" dirty="0" err="1"/>
              <a:t>và</a:t>
            </a:r>
            <a:r>
              <a:rPr lang="vi-VN" sz="2800" dirty="0"/>
              <a:t> </a:t>
            </a:r>
            <a:r>
              <a:rPr lang="vi-VN" sz="2800" dirty="0" err="1"/>
              <a:t>hình</a:t>
            </a:r>
            <a:r>
              <a:rPr lang="vi-VN" sz="2800" dirty="0"/>
              <a:t> </a:t>
            </a:r>
            <a:r>
              <a:rPr lang="vi-VN" sz="2800" dirty="0" err="1"/>
              <a:t>ảnh</a:t>
            </a:r>
            <a:r>
              <a:rPr lang="vi-VN" sz="2800" dirty="0"/>
              <a:t> </a:t>
            </a:r>
            <a:r>
              <a:rPr lang="vi-VN" sz="2800" dirty="0" err="1"/>
              <a:t>là</a:t>
            </a:r>
            <a:r>
              <a:rPr lang="vi-VN" sz="2800" dirty="0"/>
              <a:t> MIME. </a:t>
            </a:r>
            <a:r>
              <a:rPr lang="vi-VN" sz="2800" dirty="0" err="1"/>
              <a:t>Ngoài</a:t>
            </a:r>
            <a:r>
              <a:rPr lang="vi-VN" sz="2800" dirty="0"/>
              <a:t> ra, </a:t>
            </a:r>
            <a:r>
              <a:rPr lang="vi-VN" sz="2800" dirty="0" err="1"/>
              <a:t>cũng</a:t>
            </a:r>
            <a:r>
              <a:rPr lang="vi-VN" sz="2800" dirty="0"/>
              <a:t> </a:t>
            </a:r>
            <a:r>
              <a:rPr lang="vi-VN" sz="2800" dirty="0" err="1"/>
              <a:t>có</a:t>
            </a:r>
            <a:r>
              <a:rPr lang="vi-VN" sz="2800" dirty="0"/>
              <a:t> quy </a:t>
            </a:r>
            <a:r>
              <a:rPr lang="vi-VN" sz="2800" dirty="0" err="1"/>
              <a:t>chuẩn</a:t>
            </a:r>
            <a:r>
              <a:rPr lang="vi-VN" sz="2800" dirty="0"/>
              <a:t> S/MIME </a:t>
            </a:r>
            <a:r>
              <a:rPr lang="vi-VN" sz="2800" dirty="0" err="1"/>
              <a:t>có</a:t>
            </a:r>
            <a:r>
              <a:rPr lang="vi-VN" sz="2800" dirty="0"/>
              <a:t> </a:t>
            </a:r>
            <a:r>
              <a:rPr lang="vi-VN" sz="2800" dirty="0" err="1"/>
              <a:t>thể</a:t>
            </a:r>
            <a:r>
              <a:rPr lang="vi-VN" sz="2800" dirty="0"/>
              <a:t> tăng </a:t>
            </a:r>
            <a:r>
              <a:rPr lang="vi-VN" sz="2800" dirty="0" err="1"/>
              <a:t>cường</a:t>
            </a:r>
            <a:r>
              <a:rPr lang="vi-VN" sz="2800" dirty="0"/>
              <a:t> </a:t>
            </a:r>
            <a:r>
              <a:rPr lang="vi-VN" sz="2800" dirty="0" err="1"/>
              <a:t>bảo</a:t>
            </a:r>
            <a:r>
              <a:rPr lang="vi-VN" sz="2800" dirty="0"/>
              <a:t> </a:t>
            </a:r>
            <a:r>
              <a:rPr lang="vi-VN" sz="2800" dirty="0" err="1"/>
              <a:t>mật</a:t>
            </a:r>
            <a:r>
              <a:rPr lang="vi-VN" sz="2800" dirty="0"/>
              <a:t> </a:t>
            </a:r>
            <a:r>
              <a:rPr lang="vi-VN" sz="2800" dirty="0" err="1"/>
              <a:t>và</a:t>
            </a:r>
            <a:r>
              <a:rPr lang="vi-VN" sz="2800" dirty="0"/>
              <a:t> </a:t>
            </a:r>
            <a:r>
              <a:rPr lang="vi-VN" sz="2800" dirty="0" err="1"/>
              <a:t>có</a:t>
            </a:r>
            <a:r>
              <a:rPr lang="vi-VN" sz="2800" dirty="0"/>
              <a:t> </a:t>
            </a:r>
            <a:r>
              <a:rPr lang="vi-VN" sz="2800" dirty="0" err="1"/>
              <a:t>thể</a:t>
            </a:r>
            <a:r>
              <a:rPr lang="vi-VN" sz="2800" dirty="0"/>
              <a:t>  </a:t>
            </a:r>
            <a:r>
              <a:rPr lang="vi-VN" sz="2800" dirty="0" err="1"/>
              <a:t>mã</a:t>
            </a:r>
            <a:r>
              <a:rPr lang="vi-VN" sz="2800" dirty="0"/>
              <a:t> </a:t>
            </a:r>
            <a:r>
              <a:rPr lang="vi-VN" sz="2800" dirty="0" err="1"/>
              <a:t>hóa</a:t>
            </a:r>
            <a:r>
              <a:rPr lang="vi-VN" sz="2800" dirty="0"/>
              <a:t> </a:t>
            </a:r>
            <a:r>
              <a:rPr lang="vi-VN" sz="2800" dirty="0" err="1"/>
              <a:t>và</a:t>
            </a:r>
            <a:r>
              <a:rPr lang="vi-VN" sz="2800" dirty="0"/>
              <a:t> </a:t>
            </a:r>
            <a:r>
              <a:rPr lang="vi-VN" sz="2800" dirty="0" err="1"/>
              <a:t>kí</a:t>
            </a:r>
            <a:r>
              <a:rPr lang="vi-VN" sz="2800" dirty="0"/>
              <a:t> thư </a:t>
            </a:r>
            <a:r>
              <a:rPr lang="vi-VN" sz="2800" dirty="0" err="1"/>
              <a:t>điện</a:t>
            </a:r>
            <a:r>
              <a:rPr lang="vi-VN" sz="2800" dirty="0"/>
              <a:t> </a:t>
            </a:r>
            <a:r>
              <a:rPr lang="vi-VN" sz="2800" dirty="0" err="1"/>
              <a:t>tử</a:t>
            </a:r>
            <a:r>
              <a:rPr lang="vi-VN" sz="2800" dirty="0"/>
              <a:t>. </a:t>
            </a:r>
          </a:p>
        </p:txBody>
      </p:sp>
    </p:spTree>
    <p:extLst>
      <p:ext uri="{BB962C8B-B14F-4D97-AF65-F5344CB8AC3E}">
        <p14:creationId xmlns:p14="http://schemas.microsoft.com/office/powerpoint/2010/main" val="1015071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929" name="Google Shape;929;p13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94</a:t>
            </a:fld>
            <a:endParaRPr/>
          </a:p>
        </p:txBody>
      </p:sp>
      <p:sp>
        <p:nvSpPr>
          <p:cNvPr id="930" name="Google Shape;930;p13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931" name="Google Shape;931;p13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95</a:t>
            </a:fld>
            <a:endParaRPr/>
          </a:p>
        </p:txBody>
      </p:sp>
      <p:sp>
        <p:nvSpPr>
          <p:cNvPr id="937" name="Google Shape;937;p1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938" name="Google Shape;938;p133"/>
          <p:cNvGraphicFramePr/>
          <p:nvPr/>
        </p:nvGraphicFramePr>
        <p:xfrm>
          <a:off x="355850" y="2206050"/>
          <a:ext cx="6072400" cy="6955000"/>
        </p:xfrm>
        <a:graphic>
          <a:graphicData uri="http://schemas.openxmlformats.org/drawingml/2006/table">
            <a:tbl>
              <a:tblPr>
                <a:noFill/>
                <a:tableStyleId>{85C3F794-08CC-4AFE-8F2F-6A7263608CBC}</a:tableStyleId>
              </a:tblPr>
              <a:tblGrid>
                <a:gridCol w="892775">
                  <a:extLst>
                    <a:ext uri="{9D8B030D-6E8A-4147-A177-3AD203B41FA5}">
                      <a16:colId xmlns:a16="http://schemas.microsoft.com/office/drawing/2014/main" val="20000"/>
                    </a:ext>
                  </a:extLst>
                </a:gridCol>
                <a:gridCol w="2151875">
                  <a:extLst>
                    <a:ext uri="{9D8B030D-6E8A-4147-A177-3AD203B41FA5}">
                      <a16:colId xmlns:a16="http://schemas.microsoft.com/office/drawing/2014/main" val="20001"/>
                    </a:ext>
                  </a:extLst>
                </a:gridCol>
                <a:gridCol w="3027750">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電子メール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ヘッダ</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拡張</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テキスト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音声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画像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扱う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規格</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強化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graphicFrame>
        <p:nvGraphicFramePr>
          <p:cNvPr id="939" name="Google Shape;939;p133"/>
          <p:cNvGraphicFramePr/>
          <p:nvPr/>
        </p:nvGraphicFramePr>
        <p:xfrm>
          <a:off x="6593650" y="2187225"/>
          <a:ext cx="6123650" cy="2782000"/>
        </p:xfrm>
        <a:graphic>
          <a:graphicData uri="http://schemas.openxmlformats.org/drawingml/2006/table">
            <a:tbl>
              <a:tblPr>
                <a:noFill/>
                <a:tableStyleId>{85C3F794-08CC-4AFE-8F2F-6A7263608CBC}</a:tableStyleId>
              </a:tblPr>
              <a:tblGrid>
                <a:gridCol w="1029300">
                  <a:extLst>
                    <a:ext uri="{9D8B030D-6E8A-4147-A177-3AD203B41FA5}">
                      <a16:colId xmlns:a16="http://schemas.microsoft.com/office/drawing/2014/main" val="20000"/>
                    </a:ext>
                  </a:extLst>
                </a:gridCol>
                <a:gridCol w="2290900">
                  <a:extLst>
                    <a:ext uri="{9D8B030D-6E8A-4147-A177-3AD203B41FA5}">
                      <a16:colId xmlns:a16="http://schemas.microsoft.com/office/drawing/2014/main" val="20001"/>
                    </a:ext>
                  </a:extLst>
                </a:gridCol>
                <a:gridCol w="2803450">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暗号化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11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署名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12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MIME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96</a:t>
            </a:fld>
            <a:endParaRPr/>
          </a:p>
        </p:txBody>
      </p:sp>
      <p:sp>
        <p:nvSpPr>
          <p:cNvPr id="945" name="Google Shape;945;p13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946" name="Google Shape;946;p134"/>
          <p:cNvGraphicFramePr/>
          <p:nvPr/>
        </p:nvGraphicFramePr>
        <p:xfrm>
          <a:off x="355850" y="2206050"/>
          <a:ext cx="6072400" cy="6955000"/>
        </p:xfrm>
        <a:graphic>
          <a:graphicData uri="http://schemas.openxmlformats.org/drawingml/2006/table">
            <a:tbl>
              <a:tblPr>
                <a:noFill/>
                <a:tableStyleId>{85C3F794-08CC-4AFE-8F2F-6A7263608CBC}</a:tableStyleId>
              </a:tblPr>
              <a:tblGrid>
                <a:gridCol w="892775">
                  <a:extLst>
                    <a:ext uri="{9D8B030D-6E8A-4147-A177-3AD203B41FA5}">
                      <a16:colId xmlns:a16="http://schemas.microsoft.com/office/drawing/2014/main" val="20000"/>
                    </a:ext>
                  </a:extLst>
                </a:gridCol>
                <a:gridCol w="2151875">
                  <a:extLst>
                    <a:ext uri="{9D8B030D-6E8A-4147-A177-3AD203B41FA5}">
                      <a16:colId xmlns:a16="http://schemas.microsoft.com/office/drawing/2014/main" val="20001"/>
                    </a:ext>
                  </a:extLst>
                </a:gridCol>
                <a:gridCol w="3027750">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電子メール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ヘッダ</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拡張</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テキスト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音声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画像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扱う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規格</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強化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graphicFrame>
        <p:nvGraphicFramePr>
          <p:cNvPr id="947" name="Google Shape;947;p134"/>
          <p:cNvGraphicFramePr/>
          <p:nvPr/>
        </p:nvGraphicFramePr>
        <p:xfrm>
          <a:off x="6593650" y="2187225"/>
          <a:ext cx="6123650" cy="2086500"/>
        </p:xfrm>
        <a:graphic>
          <a:graphicData uri="http://schemas.openxmlformats.org/drawingml/2006/table">
            <a:tbl>
              <a:tblPr>
                <a:noFill/>
                <a:tableStyleId>{85C3F794-08CC-4AFE-8F2F-6A7263608CBC}</a:tableStyleId>
              </a:tblPr>
              <a:tblGrid>
                <a:gridCol w="1029300">
                  <a:extLst>
                    <a:ext uri="{9D8B030D-6E8A-4147-A177-3AD203B41FA5}">
                      <a16:colId xmlns:a16="http://schemas.microsoft.com/office/drawing/2014/main" val="20000"/>
                    </a:ext>
                  </a:extLst>
                </a:gridCol>
                <a:gridCol w="2290900">
                  <a:extLst>
                    <a:ext uri="{9D8B030D-6E8A-4147-A177-3AD203B41FA5}">
                      <a16:colId xmlns:a16="http://schemas.microsoft.com/office/drawing/2014/main" val="20001"/>
                    </a:ext>
                  </a:extLst>
                </a:gridCol>
                <a:gridCol w="2803450">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暗号化</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11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署名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97</a:t>
            </a:fld>
            <a:endParaRPr/>
          </a:p>
        </p:txBody>
      </p:sp>
      <p:sp>
        <p:nvSpPr>
          <p:cNvPr id="953" name="Google Shape;953;p13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graphicFrame>
        <p:nvGraphicFramePr>
          <p:cNvPr id="954" name="Google Shape;954;p135"/>
          <p:cNvGraphicFramePr/>
          <p:nvPr/>
        </p:nvGraphicFramePr>
        <p:xfrm>
          <a:off x="355850" y="2206050"/>
          <a:ext cx="6072400" cy="7356750"/>
        </p:xfrm>
        <a:graphic>
          <a:graphicData uri="http://schemas.openxmlformats.org/drawingml/2006/table">
            <a:tbl>
              <a:tblPr>
                <a:noFill/>
                <a:tableStyleId>{85C3F794-08CC-4AFE-8F2F-6A7263608CBC}</a:tableStyleId>
              </a:tblPr>
              <a:tblGrid>
                <a:gridCol w="892775">
                  <a:extLst>
                    <a:ext uri="{9D8B030D-6E8A-4147-A177-3AD203B41FA5}">
                      <a16:colId xmlns:a16="http://schemas.microsoft.com/office/drawing/2014/main" val="20000"/>
                    </a:ext>
                  </a:extLst>
                </a:gridCol>
                <a:gridCol w="2547300">
                  <a:extLst>
                    <a:ext uri="{9D8B030D-6E8A-4147-A177-3AD203B41FA5}">
                      <a16:colId xmlns:a16="http://schemas.microsoft.com/office/drawing/2014/main" val="20001"/>
                    </a:ext>
                  </a:extLst>
                </a:gridCol>
                <a:gridCol w="26323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Thư điện tử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Header</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Mở rộng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Text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Âm thanh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Hình ảnh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Đối xử, xử lý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Tiêu chuẩn </a:t>
                      </a:r>
                      <a:endParaRPr sz="3000"/>
                    </a:p>
                    <a:p>
                      <a:pPr marL="0" lvl="0" indent="0" algn="l" rtl="0">
                        <a:spcBef>
                          <a:spcPts val="0"/>
                        </a:spcBef>
                        <a:spcAft>
                          <a:spcPts val="0"/>
                        </a:spcAft>
                        <a:buNone/>
                      </a:pPr>
                      <a:r>
                        <a:rPr lang="en-US" sz="3000"/>
                        <a:t>Quy cách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Tăng cường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graphicFrame>
        <p:nvGraphicFramePr>
          <p:cNvPr id="955" name="Google Shape;955;p135"/>
          <p:cNvGraphicFramePr/>
          <p:nvPr/>
        </p:nvGraphicFramePr>
        <p:xfrm>
          <a:off x="6593650" y="2187225"/>
          <a:ext cx="6123650" cy="2086500"/>
        </p:xfrm>
        <a:graphic>
          <a:graphicData uri="http://schemas.openxmlformats.org/drawingml/2006/table">
            <a:tbl>
              <a:tblPr>
                <a:noFill/>
                <a:tableStyleId>{85C3F794-08CC-4AFE-8F2F-6A7263608CBC}</a:tableStyleId>
              </a:tblPr>
              <a:tblGrid>
                <a:gridCol w="1029300">
                  <a:extLst>
                    <a:ext uri="{9D8B030D-6E8A-4147-A177-3AD203B41FA5}">
                      <a16:colId xmlns:a16="http://schemas.microsoft.com/office/drawing/2014/main" val="20000"/>
                    </a:ext>
                  </a:extLst>
                </a:gridCol>
                <a:gridCol w="2516850">
                  <a:extLst>
                    <a:ext uri="{9D8B030D-6E8A-4147-A177-3AD203B41FA5}">
                      <a16:colId xmlns:a16="http://schemas.microsoft.com/office/drawing/2014/main" val="20001"/>
                    </a:ext>
                  </a:extLst>
                </a:gridCol>
                <a:gridCol w="2577500">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10</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Mã hoá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11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Ký tên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3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961" name="Google Shape;961;p13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98</a:t>
            </a:fld>
            <a:endParaRPr/>
          </a:p>
        </p:txBody>
      </p:sp>
      <p:sp>
        <p:nvSpPr>
          <p:cNvPr id="962" name="Google Shape;962;p13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963" name="Google Shape;963;p13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3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MIME</a:t>
            </a:r>
            <a:endParaRPr b="0"/>
          </a:p>
        </p:txBody>
      </p:sp>
      <p:sp>
        <p:nvSpPr>
          <p:cNvPr id="969" name="Google Shape;969;p13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99</a:t>
            </a:fld>
            <a:endParaRPr/>
          </a:p>
        </p:txBody>
      </p:sp>
      <p:sp>
        <p:nvSpPr>
          <p:cNvPr id="970" name="Google Shape;970;p137"/>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4600" b="1">
                <a:solidFill>
                  <a:srgbClr val="202124"/>
                </a:solidFill>
                <a:highlight>
                  <a:srgbClr val="FFFFFF"/>
                </a:highlight>
              </a:rPr>
              <a:t>M</a:t>
            </a:r>
            <a:r>
              <a:rPr lang="en-US" sz="4600">
                <a:solidFill>
                  <a:srgbClr val="202124"/>
                </a:solidFill>
                <a:highlight>
                  <a:srgbClr val="FFFFFF"/>
                </a:highlight>
              </a:rPr>
              <a:t>    </a:t>
            </a:r>
            <a:r>
              <a:rPr lang="en-US" sz="4600" b="1">
                <a:solidFill>
                  <a:srgbClr val="202124"/>
                </a:solidFill>
                <a:highlight>
                  <a:srgbClr val="FFFFFF"/>
                </a:highlight>
              </a:rPr>
              <a:t>M</a:t>
            </a:r>
            <a:r>
              <a:rPr lang="en-US" sz="4600">
                <a:solidFill>
                  <a:srgbClr val="202124"/>
                </a:solidFill>
                <a:highlight>
                  <a:srgbClr val="FFFFFF"/>
                </a:highlight>
              </a:rPr>
              <a:t>ultipurpose (マルチパーパス)</a:t>
            </a:r>
            <a:endParaRPr sz="4600">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4600" b="1">
                <a:solidFill>
                  <a:srgbClr val="202124"/>
                </a:solidFill>
                <a:highlight>
                  <a:srgbClr val="FFFFFF"/>
                </a:highlight>
              </a:rPr>
              <a:t>I</a:t>
            </a:r>
            <a:r>
              <a:rPr lang="en-US" sz="4600">
                <a:solidFill>
                  <a:srgbClr val="202124"/>
                </a:solidFill>
                <a:highlight>
                  <a:srgbClr val="FFFFFF"/>
                </a:highlight>
              </a:rPr>
              <a:t>　   </a:t>
            </a:r>
            <a:r>
              <a:rPr lang="en-US" sz="4600" b="1">
                <a:solidFill>
                  <a:srgbClr val="202124"/>
                </a:solidFill>
                <a:highlight>
                  <a:srgbClr val="FFFFFF"/>
                </a:highlight>
              </a:rPr>
              <a:t>I</a:t>
            </a:r>
            <a:r>
              <a:rPr lang="en-US" sz="4600">
                <a:solidFill>
                  <a:srgbClr val="202124"/>
                </a:solidFill>
                <a:highlight>
                  <a:srgbClr val="FFFFFF"/>
                </a:highlight>
              </a:rPr>
              <a:t>nternet 　  （インターネット）</a:t>
            </a:r>
            <a:endParaRPr sz="4600">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4600" b="1">
                <a:solidFill>
                  <a:srgbClr val="202124"/>
                </a:solidFill>
                <a:highlight>
                  <a:srgbClr val="FFFFFF"/>
                </a:highlight>
              </a:rPr>
              <a:t>M</a:t>
            </a:r>
            <a:r>
              <a:rPr lang="en-US" sz="4600">
                <a:solidFill>
                  <a:srgbClr val="202124"/>
                </a:solidFill>
                <a:highlight>
                  <a:srgbClr val="FFFFFF"/>
                </a:highlight>
              </a:rPr>
              <a:t>    </a:t>
            </a:r>
            <a:r>
              <a:rPr lang="en-US" sz="4600" b="1">
                <a:solidFill>
                  <a:srgbClr val="202124"/>
                </a:solidFill>
                <a:highlight>
                  <a:srgbClr val="FFFFFF"/>
                </a:highlight>
              </a:rPr>
              <a:t>M</a:t>
            </a:r>
            <a:r>
              <a:rPr lang="en-US" sz="4600">
                <a:solidFill>
                  <a:srgbClr val="202124"/>
                </a:solidFill>
                <a:highlight>
                  <a:srgbClr val="FFFFFF"/>
                </a:highlight>
              </a:rPr>
              <a:t>ail　　　  （メール）</a:t>
            </a:r>
            <a:endParaRPr sz="4600">
              <a:solidFill>
                <a:srgbClr val="202124"/>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4600" b="1">
                <a:solidFill>
                  <a:srgbClr val="202124"/>
                </a:solidFill>
                <a:highlight>
                  <a:srgbClr val="FFFFFF"/>
                </a:highlight>
              </a:rPr>
              <a:t>E</a:t>
            </a:r>
            <a:r>
              <a:rPr lang="en-US" sz="4600">
                <a:solidFill>
                  <a:srgbClr val="202124"/>
                </a:solidFill>
                <a:highlight>
                  <a:srgbClr val="FFFFFF"/>
                </a:highlight>
              </a:rPr>
              <a:t>     </a:t>
            </a:r>
            <a:r>
              <a:rPr lang="en-US" sz="4600" b="1">
                <a:solidFill>
                  <a:srgbClr val="202124"/>
                </a:solidFill>
                <a:highlight>
                  <a:srgbClr val="FFFFFF"/>
                </a:highlight>
              </a:rPr>
              <a:t>E</a:t>
            </a:r>
            <a:r>
              <a:rPr lang="en-US" sz="4600">
                <a:solidFill>
                  <a:srgbClr val="202124"/>
                </a:solidFill>
                <a:highlight>
                  <a:srgbClr val="FFFFFF"/>
                </a:highlight>
              </a:rPr>
              <a:t>xtensions  （エクステンション）</a:t>
            </a:r>
            <a:endParaRPr sz="4600"/>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3374</Words>
  <Application>Microsoft Office PowerPoint</Application>
  <PresentationFormat>Tùy chỉnh</PresentationFormat>
  <Paragraphs>1255</Paragraphs>
  <Slides>111</Slides>
  <Notes>104</Notes>
  <HiddenSlides>0</HiddenSlides>
  <MMClips>0</MMClips>
  <ScaleCrop>false</ScaleCrop>
  <HeadingPairs>
    <vt:vector size="6" baseType="variant">
      <vt:variant>
        <vt:lpstr>Phông được Dùng</vt:lpstr>
      </vt:variant>
      <vt:variant>
        <vt:i4>5</vt:i4>
      </vt:variant>
      <vt:variant>
        <vt:lpstr>Chủ đề</vt:lpstr>
      </vt:variant>
      <vt:variant>
        <vt:i4>3</vt:i4>
      </vt:variant>
      <vt:variant>
        <vt:lpstr>Tiêu đề Bản chiếu</vt:lpstr>
      </vt:variant>
      <vt:variant>
        <vt:i4>111</vt:i4>
      </vt:variant>
    </vt:vector>
  </HeadingPairs>
  <TitlesOfParts>
    <vt:vector size="119" baseType="lpstr">
      <vt:lpstr>Palatino</vt:lpstr>
      <vt:lpstr>M PLUS 1p</vt:lpstr>
      <vt:lpstr>Arial</vt:lpstr>
      <vt:lpstr>Avenir</vt:lpstr>
      <vt:lpstr>Helvetica Neue</vt:lpstr>
      <vt:lpstr>White</vt:lpstr>
      <vt:lpstr>White</vt:lpstr>
      <vt:lpstr>White</vt:lpstr>
      <vt:lpstr>IT日本語1</vt:lpstr>
      <vt:lpstr>小テスト</vt:lpstr>
      <vt:lpstr>小テスト</vt:lpstr>
      <vt:lpstr>目的と目標</vt:lpstr>
      <vt:lpstr>授業の内容</vt:lpstr>
      <vt:lpstr>授業の進め方</vt:lpstr>
      <vt:lpstr>復習</vt:lpstr>
      <vt:lpstr>通信プロトコル</vt:lpstr>
      <vt:lpstr>OSI基本参照モデル</vt:lpstr>
      <vt:lpstr>TCP/IP</vt:lpstr>
      <vt:lpstr>TCP/IP</vt:lpstr>
      <vt:lpstr>Trong các giao thức mà đáp ứng mô hình tham chiếu hệ thống mở OSI, Giao thức TCP/IP mà được sử dụng trong internet được sử dụng như là tiêu chuẩn trên thực tế trong rất nhiều máy tính và phần mềm.</vt:lpstr>
      <vt:lpstr>新しい言葉を覚えましょう</vt:lpstr>
      <vt:lpstr>新しい言葉を読みましょう</vt:lpstr>
      <vt:lpstr>新しい言葉の意味を覚えましょう</vt:lpstr>
      <vt:lpstr>新しい言葉の意味を覚えましょう</vt:lpstr>
      <vt:lpstr>新しい言葉の作文</vt:lpstr>
      <vt:lpstr>新しい言葉の作文</vt:lpstr>
      <vt:lpstr>文章の理解</vt:lpstr>
      <vt:lpstr>TCP/IP</vt:lpstr>
      <vt:lpstr>文法</vt:lpstr>
      <vt:lpstr>文法</vt:lpstr>
      <vt:lpstr>文法</vt:lpstr>
      <vt:lpstr>TCP/IP</vt:lpstr>
      <vt:lpstr>TCP/IP là tập hợp của nhiều giao thức. VÌ được cấu thanh chủ yếu từ là TCP của tầng giao vận và IP của tầng mạng là các giao thức quan trọng  nên nó được gọi là TCP/IP.</vt:lpstr>
      <vt:lpstr>新しい言葉を覚えましょう</vt:lpstr>
      <vt:lpstr>新しい言葉を読みましょう</vt:lpstr>
      <vt:lpstr>新しい言葉の意味を覚えましょう</vt:lpstr>
      <vt:lpstr>新しい言葉の意味を覚えましょう</vt:lpstr>
      <vt:lpstr>新しい言葉の作文</vt:lpstr>
      <vt:lpstr>新しい言葉の作文</vt:lpstr>
      <vt:lpstr>文章の理解</vt:lpstr>
      <vt:lpstr>TCP/IP</vt:lpstr>
      <vt:lpstr>文法</vt:lpstr>
      <vt:lpstr>文法</vt:lpstr>
      <vt:lpstr>TCP/IP</vt:lpstr>
      <vt:lpstr>TCP/IPと OSI基本参照モデルの対応</vt:lpstr>
      <vt:lpstr>TCP/IPのプロトコル</vt:lpstr>
      <vt:lpstr>新しい言葉を覚えましょう</vt:lpstr>
      <vt:lpstr>新しい言葉を読みましょう</vt:lpstr>
      <vt:lpstr>新しい言葉の意味を覚えましょう</vt:lpstr>
      <vt:lpstr>新しい言葉の意味を覚えましょう</vt:lpstr>
      <vt:lpstr>文章の理解</vt:lpstr>
      <vt:lpstr>TCP/IPのプロトコル</vt:lpstr>
      <vt:lpstr>文法</vt:lpstr>
      <vt:lpstr>TCP/IPのプロトコル</vt:lpstr>
      <vt:lpstr>Bản trình bày PowerPoint</vt:lpstr>
      <vt:lpstr>新しい言葉を覚えましょう</vt:lpstr>
      <vt:lpstr>新しい言葉を読みましょう</vt:lpstr>
      <vt:lpstr>新しい言葉の意味を覚えましょう</vt:lpstr>
      <vt:lpstr>新しい言葉の意味を覚えましょう</vt:lpstr>
      <vt:lpstr>文章の理解</vt:lpstr>
      <vt:lpstr>TCP/IPのプロトコル</vt:lpstr>
      <vt:lpstr>ポート番号</vt:lpstr>
      <vt:lpstr>Số hiệu cổng nghĩa là thông tin được định danh trong giao thức TCP, UDP của tầng giao vận.   Khác với địa chỉ IP để phân biệt các máy tinh với nhau, số hiệu cổng phân việt các ứng dụng với nhau. Ví dụ, khi ã máy tính sử dụng nhiều ứng dụng để truyền tin, số hiệu cổng sẽ chỉ ra từng gói tin nằm ở ứng dụng nào.  Trong số các số hiệu cổng, 0~1023 được gọi là cổng phổ biến, được thiết lập trước gianh cho các giao thức hay được sử dụng.</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ポート番号</vt:lpstr>
      <vt:lpstr>文法</vt:lpstr>
      <vt:lpstr>文法</vt:lpstr>
      <vt:lpstr>ポート番号</vt:lpstr>
      <vt:lpstr>文法</vt:lpstr>
      <vt:lpstr>文法</vt:lpstr>
      <vt:lpstr>ポート番号</vt:lpstr>
      <vt:lpstr>ポート番号</vt:lpstr>
      <vt:lpstr>ポートスキャナ</vt:lpstr>
      <vt:lpstr>Quét cổng có nghĩa là tìm kiếm số hiệu cổng mà có khẳ năng truyền thông của máy tinh được kết nối mạng. Chủ yếu người ta thực di quét cổng với mục đích tìm kiếm các cài đặt bảo mật xem các cổng không cần thiết có hợp lệ và các dịch vụ hoạt động tại web Server có khả năng truy cập từ internet không</vt:lpstr>
      <vt:lpstr>新しい言葉を覚えましょう</vt:lpstr>
      <vt:lpstr>新しい言葉を読みましょう</vt:lpstr>
      <vt:lpstr>新しい言葉の意味を覚えましょう</vt:lpstr>
      <vt:lpstr>新しい言葉の意味を覚えましょう</vt:lpstr>
      <vt:lpstr>文章の理解</vt:lpstr>
      <vt:lpstr>TCPとUDP</vt:lpstr>
      <vt:lpstr>新しい言葉を覚えましょう</vt:lpstr>
      <vt:lpstr>新しい言葉を読みましょう</vt:lpstr>
      <vt:lpstr>新しい言葉の意味を覚えましょう</vt:lpstr>
      <vt:lpstr>新しい言葉の意味を覚えましょう</vt:lpstr>
      <vt:lpstr>電子メールの仕組み</vt:lpstr>
      <vt:lpstr>新しい言葉を覚えましょう</vt:lpstr>
      <vt:lpstr>新しい言葉を読みましょう</vt:lpstr>
      <vt:lpstr>新しい言葉の意味を覚えましょう</vt:lpstr>
      <vt:lpstr>新しい言葉の意味を覚えましょう</vt:lpstr>
      <vt:lpstr>新しい言葉の作文</vt:lpstr>
      <vt:lpstr>新しい言葉の作文</vt:lpstr>
      <vt:lpstr>電子メールの仕組み</vt:lpstr>
      <vt:lpstr>文法</vt:lpstr>
      <vt:lpstr>電子メールの仕組み</vt:lpstr>
      <vt:lpstr>MIME</vt:lpstr>
      <vt:lpstr>Gọi quy chuẩn mở rộng header để có thể xử lí không chỉ text mà còn âm thanh và hình ảnh là MIME. Ngoài ra, cũng có quy chuẩn S/MIME có thể tăng cường bảo mật và có thể  mã hóa và kí thư điện tử. </vt:lpstr>
      <vt:lpstr>新しい言葉を覚えましょう</vt:lpstr>
      <vt:lpstr>新しい言葉を読みましょう</vt:lpstr>
      <vt:lpstr>新しい言葉の意味を覚えましょう</vt:lpstr>
      <vt:lpstr>新しい言葉の意味を覚えましょう</vt:lpstr>
      <vt:lpstr>文章の理解</vt:lpstr>
      <vt:lpstr>MIME</vt:lpstr>
      <vt:lpstr>アルファベット語と カタカナ語練習</vt:lpstr>
      <vt:lpstr>カタカナ語</vt:lpstr>
      <vt:lpstr>アルファベット</vt:lpstr>
      <vt:lpstr>用語</vt:lpstr>
      <vt:lpstr>Bản trình bày PowerPoint</vt:lpstr>
      <vt:lpstr>練習問題</vt:lpstr>
      <vt:lpstr>問題1</vt:lpstr>
      <vt:lpstr>問題2</vt:lpstr>
      <vt:lpstr>問題3</vt:lpstr>
      <vt:lpstr>問題4</vt:lpstr>
      <vt:lpstr>問題5</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16</cp:revision>
  <dcterms:modified xsi:type="dcterms:W3CDTF">2022-02-12T10:00:34Z</dcterms:modified>
</cp:coreProperties>
</file>